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7.svg" ContentType="image/svg+xml"/>
  <Override PartName="/ppt/media/image19.svg" ContentType="image/svg+xml"/>
  <Override PartName="/ppt/media/image21.svg" ContentType="image/svg+xml"/>
  <Override PartName="/ppt/media/image23.svg" ContentType="image/svg+xml"/>
  <Override PartName="/ppt/media/image3.svg" ContentType="image/svg+xml"/>
  <Override PartName="/ppt/media/image5.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4" r:id="rId10"/>
    <p:sldId id="265" r:id="rId11"/>
    <p:sldId id="266" r:id="rId12"/>
    <p:sldId id="267" r:id="rId13"/>
    <p:sldId id="268" r:id="rId14"/>
  </p:sldIdLst>
  <p:sldSz cx="18288000" cy="10287000"/>
  <p:notesSz cx="6858000" cy="9144000"/>
  <p:embeddedFontLst>
    <p:embeddedFont>
      <p:font typeface="Tenor Sans" panose="02000000000000000000"/>
      <p:regular r:id="rId18"/>
    </p:embeddedFont>
    <p:embeddedFont>
      <p:font typeface="Forum" panose="02000000000000000000"/>
      <p:regular r:id="rId19"/>
    </p:embeddedFont>
    <p:embeddedFont>
      <p:font typeface="Forum" panose="02000000000000000000" charset="0"/>
      <p:regular r:id="rId20"/>
    </p:embeddedFont>
    <p:embeddedFont>
      <p:font typeface="Open Sans" panose="020B0606030504020204" charset="0"/>
      <p:regular r:id="rId21"/>
    </p:embeddedFont>
    <p:embeddedFont>
      <p:font typeface="Open Sans Bold" panose="020B0806030504020204"/>
      <p:bold r:id="rId22"/>
    </p:embeddedFont>
    <p:embeddedFont>
      <p:font typeface="Open Sans" panose="020B0606030504020204"/>
      <p:regular r:id="rId23"/>
    </p:embeddedFont>
    <p:embeddedFont>
      <p:font typeface="Open Sans Italics" panose="020B0606030504020204"/>
      <p:italic r:id="rId24"/>
    </p:embeddedFont>
    <p:embeddedFont>
      <p:font typeface="Calibri" panose="020F0502020204030204"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9F6A"/>
    <a:srgbClr val="E2E2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56" y="-11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font" Target="fonts/font11.fntdata"/><Relationship Id="rId27" Type="http://schemas.openxmlformats.org/officeDocument/2006/relationships/font" Target="fonts/font10.fntdata"/><Relationship Id="rId26" Type="http://schemas.openxmlformats.org/officeDocument/2006/relationships/font" Target="fonts/font9.fntdata"/><Relationship Id="rId25" Type="http://schemas.openxmlformats.org/officeDocument/2006/relationships/font" Target="fonts/font8.fntdata"/><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3.svg>
</file>

<file path=ppt/media/image4.png>
</file>

<file path=ppt/media/image5.sv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9" Type="http://schemas.openxmlformats.org/officeDocument/2006/relationships/image" Target="../media/image21.svg"/><Relationship Id="rId8" Type="http://schemas.openxmlformats.org/officeDocument/2006/relationships/image" Target="../media/image20.png"/><Relationship Id="rId7" Type="http://schemas.openxmlformats.org/officeDocument/2006/relationships/image" Target="../media/image19.svg"/><Relationship Id="rId6" Type="http://schemas.openxmlformats.org/officeDocument/2006/relationships/image" Target="../media/image18.png"/><Relationship Id="rId5" Type="http://schemas.openxmlformats.org/officeDocument/2006/relationships/image" Target="../media/image17.svg"/><Relationship Id="rId4" Type="http://schemas.openxmlformats.org/officeDocument/2006/relationships/image" Target="../media/image16.png"/><Relationship Id="rId3" Type="http://schemas.openxmlformats.org/officeDocument/2006/relationships/image" Target="../media/image3.svg"/><Relationship Id="rId2" Type="http://schemas.openxmlformats.org/officeDocument/2006/relationships/image" Target="../media/image2.png"/><Relationship Id="rId12" Type="http://schemas.openxmlformats.org/officeDocument/2006/relationships/slideLayout" Target="../slideLayouts/slideLayout7.xml"/><Relationship Id="rId11" Type="http://schemas.openxmlformats.org/officeDocument/2006/relationships/image" Target="../media/image23.svg"/><Relationship Id="rId10" Type="http://schemas.openxmlformats.org/officeDocument/2006/relationships/image" Target="../media/image22.png"/><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sv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6.jpeg"/><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svg"/><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jpeg"/><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2.jpeg"/><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3.jpeg"/><Relationship Id="rId2" Type="http://schemas.openxmlformats.org/officeDocument/2006/relationships/image" Target="../media/image3.sv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jpeg"/><Relationship Id="rId2" Type="http://schemas.openxmlformats.org/officeDocument/2006/relationships/image" Target="../media/image3.sv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0.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5.jpeg"/><Relationship Id="rId2" Type="http://schemas.openxmlformats.org/officeDocument/2006/relationships/image" Target="../media/image3.sv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38100"/>
            <a:ext cx="18288000" cy="10325100"/>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5" name="Freeform 5"/>
          <p:cNvSpPr/>
          <p:nvPr/>
        </p:nvSpPr>
        <p:spPr>
          <a:xfrm rot="-816782">
            <a:off x="13230789" y="1200597"/>
            <a:ext cx="4090060" cy="3487706"/>
          </a:xfrm>
          <a:custGeom>
            <a:avLst/>
            <a:gdLst/>
            <a:ahLst/>
            <a:cxnLst/>
            <a:rect l="l" t="t" r="r" b="b"/>
            <a:pathLst>
              <a:path w="4090060" h="3487706">
                <a:moveTo>
                  <a:pt x="0" y="0"/>
                </a:moveTo>
                <a:lnTo>
                  <a:pt x="4090060" y="0"/>
                </a:lnTo>
                <a:lnTo>
                  <a:pt x="4090060" y="3487705"/>
                </a:lnTo>
                <a:lnTo>
                  <a:pt x="0" y="348770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3429000" y="7559456"/>
            <a:ext cx="10605317" cy="1775044"/>
          </a:xfrm>
          <a:custGeom>
            <a:avLst/>
            <a:gdLst/>
            <a:ahLst/>
            <a:cxnLst/>
            <a:rect l="l" t="t" r="r" b="b"/>
            <a:pathLst>
              <a:path w="7315200" h="1622644">
                <a:moveTo>
                  <a:pt x="0" y="0"/>
                </a:moveTo>
                <a:lnTo>
                  <a:pt x="7315200" y="0"/>
                </a:lnTo>
                <a:lnTo>
                  <a:pt x="7315200" y="1622644"/>
                </a:lnTo>
                <a:lnTo>
                  <a:pt x="0" y="162264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5465085" y="2781300"/>
            <a:ext cx="7159070" cy="2436564"/>
          </a:xfrm>
          <a:prstGeom prst="rect">
            <a:avLst/>
          </a:prstGeom>
        </p:spPr>
        <p:txBody>
          <a:bodyPr wrap="square" lIns="0" tIns="0" rIns="0" bIns="0" rtlCol="0" anchor="t">
            <a:spAutoFit/>
          </a:bodyPr>
          <a:lstStyle/>
          <a:p>
            <a:pPr algn="ctr">
              <a:lnSpc>
                <a:spcPts val="19040"/>
              </a:lnSpc>
            </a:pPr>
            <a:r>
              <a:rPr lang="en-US" sz="13600" spc="-543" dirty="0" err="1" smtClean="0">
                <a:solidFill>
                  <a:srgbClr val="000000"/>
                </a:solidFill>
                <a:latin typeface="Tenor Sans" panose="02000000000000000000"/>
                <a:ea typeface="Tenor Sans" panose="02000000000000000000"/>
                <a:cs typeface="Tenor Sans" panose="02000000000000000000"/>
                <a:sym typeface="Tenor Sans" panose="02000000000000000000"/>
              </a:rPr>
              <a:t>Ji’ROOF</a:t>
            </a:r>
            <a:endPar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8" name="TextBox 8"/>
          <p:cNvSpPr txBox="1"/>
          <p:nvPr/>
        </p:nvSpPr>
        <p:spPr>
          <a:xfrm>
            <a:off x="6720520" y="5354743"/>
            <a:ext cx="4648200" cy="1236557"/>
          </a:xfrm>
          <a:prstGeom prst="rect">
            <a:avLst/>
          </a:prstGeom>
        </p:spPr>
        <p:txBody>
          <a:bodyPr wrap="square" lIns="0" tIns="0" rIns="0" bIns="0" rtlCol="0" anchor="t">
            <a:spAutoFit/>
          </a:bodyPr>
          <a:lstStyle/>
          <a:p>
            <a:pPr algn="ctr">
              <a:lnSpc>
                <a:spcPts val="10640"/>
              </a:lnSpc>
            </a:pPr>
            <a:r>
              <a:rPr lang="en-US" sz="6600" dirty="0">
                <a:solidFill>
                  <a:srgbClr val="000000"/>
                </a:solidFill>
                <a:latin typeface="Tenor Sans" panose="02000000000000000000"/>
                <a:ea typeface="Tenor Sans" panose="02000000000000000000"/>
                <a:cs typeface="Tenor Sans" panose="02000000000000000000"/>
                <a:sym typeface="Tenor Sans" panose="02000000000000000000"/>
              </a:rPr>
              <a:t>PRODUCT</a:t>
            </a:r>
            <a:endParaRPr lang="en-US" sz="7200"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White Marble Background"/>
          <p:cNvSpPr/>
          <p:nvPr/>
        </p:nvSpPr>
        <p:spPr>
          <a:xfrm>
            <a:off x="0" y="-656311"/>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txBody>
          <a:bodyPr/>
          <a:lstStyle/>
          <a:p>
            <a:endParaRPr lang="fr-FR" dirty="0"/>
          </a:p>
        </p:txBody>
      </p:sp>
      <p:sp>
        <p:nvSpPr>
          <p:cNvPr id="4" name="TextBox 4"/>
          <p:cNvSpPr txBox="1"/>
          <p:nvPr/>
        </p:nvSpPr>
        <p:spPr>
          <a:xfrm>
            <a:off x="3039915" y="413276"/>
            <a:ext cx="12542824" cy="3086100"/>
          </a:xfrm>
          <a:prstGeom prst="rect">
            <a:avLst/>
          </a:prstGeom>
        </p:spPr>
        <p:txBody>
          <a:bodyPr lIns="0" tIns="0" rIns="0" bIns="0" rtlCol="0" anchor="t">
            <a:spAutoFit/>
          </a:bodyPr>
          <a:lstStyle/>
          <a:p>
            <a:pPr marL="0" lvl="0" indent="0" algn="ctr">
              <a:lnSpc>
                <a:spcPts val="12185"/>
              </a:lnSpc>
              <a:spcBef>
                <a:spcPct val="0"/>
              </a:spcBef>
            </a:pPr>
            <a:r>
              <a:rPr lang="en-US" sz="9600" spc="-406" dirty="0">
                <a:solidFill>
                  <a:srgbClr val="000000"/>
                </a:solidFill>
                <a:latin typeface="Tenor Sans" panose="02000000000000000000"/>
                <a:ea typeface="Tenor Sans" panose="02000000000000000000"/>
                <a:cs typeface="Tenor Sans" panose="02000000000000000000"/>
                <a:sym typeface="Tenor Sans" panose="02000000000000000000"/>
              </a:rPr>
              <a:t>WHY CHOOSE OUR PRODUCT ?</a:t>
            </a:r>
            <a:endParaRPr lang="en-US" sz="9600" spc="-406"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5" name="Freeform 5"/>
          <p:cNvSpPr/>
          <p:nvPr/>
        </p:nvSpPr>
        <p:spPr>
          <a:xfrm rot="-816782">
            <a:off x="1029411" y="315710"/>
            <a:ext cx="1696742" cy="1446858"/>
          </a:xfrm>
          <a:custGeom>
            <a:avLst/>
            <a:gdLst/>
            <a:ahLst/>
            <a:cxnLst/>
            <a:rect l="l" t="t" r="r" b="b"/>
            <a:pathLst>
              <a:path w="1696742" h="1446858">
                <a:moveTo>
                  <a:pt x="0" y="0"/>
                </a:moveTo>
                <a:lnTo>
                  <a:pt x="1696741" y="0"/>
                </a:lnTo>
                <a:lnTo>
                  <a:pt x="1696741" y="1446858"/>
                </a:lnTo>
                <a:lnTo>
                  <a:pt x="0" y="144685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ZoneTexte 2"/>
          <p:cNvSpPr txBox="1"/>
          <p:nvPr/>
        </p:nvSpPr>
        <p:spPr>
          <a:xfrm>
            <a:off x="2872589" y="4152900"/>
            <a:ext cx="12877800" cy="4401205"/>
          </a:xfrm>
          <a:prstGeom prst="rect">
            <a:avLst/>
          </a:prstGeom>
          <a:noFill/>
        </p:spPr>
        <p:txBody>
          <a:bodyPr wrap="square" rtlCol="0">
            <a:spAutoFit/>
          </a:bodyPr>
          <a:lstStyle/>
          <a:p>
            <a:pPr marL="342900" indent="-342900" algn="just">
              <a:buFont typeface="Wingdings" panose="05000000000000000000" pitchFamily="2" charset="2"/>
              <a:buChar char="Ø"/>
            </a:pPr>
            <a:r>
              <a:rPr lang="fr-FR" sz="2800" dirty="0">
                <a:latin typeface="Forum" panose="02000000000000000000" charset="0"/>
              </a:rPr>
              <a:t>A </a:t>
            </a:r>
            <a:r>
              <a:rPr lang="fr-FR" sz="2800" dirty="0" err="1">
                <a:latin typeface="Forum" panose="02000000000000000000" charset="0"/>
              </a:rPr>
              <a:t>product</a:t>
            </a:r>
            <a:r>
              <a:rPr lang="fr-FR" sz="2800" dirty="0">
                <a:latin typeface="Forum" panose="02000000000000000000" charset="0"/>
              </a:rPr>
              <a:t> line </a:t>
            </a:r>
            <a:r>
              <a:rPr lang="fr-FR" sz="2800" dirty="0" err="1">
                <a:latin typeface="Forum" panose="02000000000000000000" charset="0"/>
              </a:rPr>
              <a:t>tailored</a:t>
            </a:r>
            <a:r>
              <a:rPr lang="fr-FR" sz="2800" dirty="0">
                <a:latin typeface="Forum" panose="02000000000000000000" charset="0"/>
              </a:rPr>
              <a:t> for </a:t>
            </a:r>
            <a:r>
              <a:rPr lang="fr-FR" sz="2800" dirty="0" err="1">
                <a:latin typeface="Forum" panose="02000000000000000000" charset="0"/>
              </a:rPr>
              <a:t>our</a:t>
            </a:r>
            <a:r>
              <a:rPr lang="fr-FR" sz="2800" dirty="0">
                <a:latin typeface="Forum" panose="02000000000000000000" charset="0"/>
              </a:rPr>
              <a:t> client : </a:t>
            </a:r>
            <a:r>
              <a:rPr lang="fr-FR" sz="2800" dirty="0" err="1">
                <a:latin typeface="Forum" panose="02000000000000000000" charset="0"/>
              </a:rPr>
              <a:t>personalized</a:t>
            </a:r>
            <a:r>
              <a:rPr lang="fr-FR" sz="2800" dirty="0">
                <a:latin typeface="Forum" panose="02000000000000000000" charset="0"/>
              </a:rPr>
              <a:t> and </a:t>
            </a:r>
            <a:r>
              <a:rPr lang="fr-FR" sz="2800" dirty="0" err="1">
                <a:latin typeface="Forum" panose="02000000000000000000" charset="0"/>
              </a:rPr>
              <a:t>reliable</a:t>
            </a:r>
            <a:r>
              <a:rPr lang="fr-FR" sz="2800" dirty="0">
                <a:latin typeface="Forum" panose="02000000000000000000" charset="0"/>
              </a:rPr>
              <a:t>  </a:t>
            </a:r>
            <a:r>
              <a:rPr lang="fr-FR" sz="2800" dirty="0" smtClean="0">
                <a:latin typeface="Forum" panose="02000000000000000000" charset="0"/>
              </a:rPr>
              <a:t>service</a:t>
            </a:r>
            <a:endParaRPr lang="fr-FR" sz="2800" dirty="0" smtClean="0">
              <a:latin typeface="Forum" panose="02000000000000000000" charset="0"/>
            </a:endParaRPr>
          </a:p>
          <a:p>
            <a:pPr algn="just"/>
            <a:endParaRPr lang="fr-FR" sz="2800" dirty="0">
              <a:latin typeface="Forum" panose="02000000000000000000" charset="0"/>
            </a:endParaRPr>
          </a:p>
          <a:p>
            <a:pPr marL="342900" indent="-342900" algn="just">
              <a:buFont typeface="Wingdings" panose="05000000000000000000" pitchFamily="2" charset="2"/>
              <a:buChar char="Ø"/>
            </a:pPr>
            <a:r>
              <a:rPr lang="fr-FR" sz="2800" dirty="0" smtClean="0">
                <a:latin typeface="Forum" panose="02000000000000000000" charset="0"/>
              </a:rPr>
              <a:t>100% Artisanal </a:t>
            </a:r>
            <a:r>
              <a:rPr lang="fr-FR" sz="2800" dirty="0" err="1" smtClean="0">
                <a:latin typeface="Forum" panose="02000000000000000000" charset="0"/>
              </a:rPr>
              <a:t>Quality</a:t>
            </a:r>
            <a:r>
              <a:rPr lang="fr-FR" sz="2800" dirty="0" smtClean="0">
                <a:latin typeface="Forum" panose="02000000000000000000" charset="0"/>
              </a:rPr>
              <a:t> : </a:t>
            </a:r>
            <a:r>
              <a:rPr lang="fr-FR" sz="2800" dirty="0" err="1" smtClean="0">
                <a:latin typeface="Forum" panose="02000000000000000000" charset="0"/>
              </a:rPr>
              <a:t>Grown</a:t>
            </a:r>
            <a:r>
              <a:rPr lang="fr-FR" sz="2800" dirty="0" smtClean="0">
                <a:latin typeface="Forum" panose="02000000000000000000" charset="0"/>
              </a:rPr>
              <a:t> and hand – </a:t>
            </a:r>
            <a:r>
              <a:rPr lang="fr-FR" sz="2800" dirty="0" err="1" smtClean="0">
                <a:latin typeface="Forum" panose="02000000000000000000" charset="0"/>
              </a:rPr>
              <a:t>processed</a:t>
            </a:r>
            <a:r>
              <a:rPr lang="fr-FR" sz="2800" dirty="0" smtClean="0">
                <a:latin typeface="Forum" panose="02000000000000000000" charset="0"/>
              </a:rPr>
              <a:t> in Madagascar for </a:t>
            </a:r>
            <a:r>
              <a:rPr lang="fr-FR" sz="2800" dirty="0" err="1" smtClean="0">
                <a:latin typeface="Forum" panose="02000000000000000000" charset="0"/>
              </a:rPr>
              <a:t>bold</a:t>
            </a:r>
            <a:r>
              <a:rPr lang="fr-FR" sz="2800" dirty="0" smtClean="0">
                <a:latin typeface="Forum" panose="02000000000000000000" charset="0"/>
              </a:rPr>
              <a:t>, </a:t>
            </a:r>
            <a:r>
              <a:rPr lang="fr-FR" sz="2800" dirty="0" err="1" smtClean="0">
                <a:latin typeface="Forum" panose="02000000000000000000" charset="0"/>
              </a:rPr>
              <a:t>natural</a:t>
            </a:r>
            <a:r>
              <a:rPr lang="fr-FR" sz="2800" dirty="0" smtClean="0">
                <a:latin typeface="Forum" panose="02000000000000000000" charset="0"/>
              </a:rPr>
              <a:t> </a:t>
            </a:r>
            <a:r>
              <a:rPr lang="fr-FR" sz="2800" dirty="0" err="1" smtClean="0">
                <a:latin typeface="Forum" panose="02000000000000000000" charset="0"/>
              </a:rPr>
              <a:t>flavors</a:t>
            </a:r>
            <a:endParaRPr lang="fr-FR" sz="2800" dirty="0" smtClean="0">
              <a:latin typeface="Forum" panose="02000000000000000000" charset="0"/>
            </a:endParaRPr>
          </a:p>
          <a:p>
            <a:pPr algn="just"/>
            <a:endParaRPr lang="fr-FR" sz="2800" dirty="0">
              <a:latin typeface="Forum" panose="02000000000000000000" charset="0"/>
            </a:endParaRPr>
          </a:p>
          <a:p>
            <a:pPr marL="342900" indent="-342900" algn="just">
              <a:buFont typeface="Wingdings" panose="05000000000000000000" pitchFamily="2" charset="2"/>
              <a:buChar char="Ø"/>
            </a:pPr>
            <a:r>
              <a:rPr lang="fr-FR" sz="2800" dirty="0" err="1" smtClean="0">
                <a:latin typeface="Forum" panose="02000000000000000000" charset="0"/>
              </a:rPr>
              <a:t>Ethical</a:t>
            </a:r>
            <a:r>
              <a:rPr lang="fr-FR" sz="2800" dirty="0" smtClean="0">
                <a:latin typeface="Forum" panose="02000000000000000000" charset="0"/>
              </a:rPr>
              <a:t> </a:t>
            </a:r>
            <a:r>
              <a:rPr lang="fr-FR" sz="2800" dirty="0" err="1" smtClean="0">
                <a:latin typeface="Forum" panose="02000000000000000000" charset="0"/>
              </a:rPr>
              <a:t>sourcing</a:t>
            </a:r>
            <a:r>
              <a:rPr lang="fr-FR" sz="2800" dirty="0" smtClean="0">
                <a:latin typeface="Forum" panose="02000000000000000000" charset="0"/>
              </a:rPr>
              <a:t> : </a:t>
            </a:r>
            <a:r>
              <a:rPr lang="fr-FR" sz="2800" dirty="0" err="1" smtClean="0">
                <a:latin typeface="Forum" panose="02000000000000000000" charset="0"/>
              </a:rPr>
              <a:t>Fair</a:t>
            </a:r>
            <a:r>
              <a:rPr lang="fr-FR" sz="2800" dirty="0" smtClean="0">
                <a:latin typeface="Forum" panose="02000000000000000000" charset="0"/>
              </a:rPr>
              <a:t> </a:t>
            </a:r>
            <a:r>
              <a:rPr lang="fr-FR" sz="2800" dirty="0" err="1" smtClean="0">
                <a:latin typeface="Forum" panose="02000000000000000000" charset="0"/>
              </a:rPr>
              <a:t>trade</a:t>
            </a:r>
            <a:r>
              <a:rPr lang="fr-FR" sz="2800" dirty="0" smtClean="0">
                <a:latin typeface="Forum" panose="02000000000000000000" charset="0"/>
              </a:rPr>
              <a:t> practices </a:t>
            </a:r>
            <a:r>
              <a:rPr lang="fr-FR" sz="2800" dirty="0" err="1" smtClean="0">
                <a:latin typeface="Forum" panose="02000000000000000000" charset="0"/>
              </a:rPr>
              <a:t>that</a:t>
            </a:r>
            <a:r>
              <a:rPr lang="fr-FR" sz="2800" dirty="0" smtClean="0">
                <a:latin typeface="Forum" panose="02000000000000000000" charset="0"/>
              </a:rPr>
              <a:t> support local </a:t>
            </a:r>
            <a:r>
              <a:rPr lang="fr-FR" sz="2800" dirty="0" err="1" smtClean="0">
                <a:latin typeface="Forum" panose="02000000000000000000" charset="0"/>
              </a:rPr>
              <a:t>farmers</a:t>
            </a:r>
            <a:r>
              <a:rPr lang="fr-FR" sz="2800" dirty="0" smtClean="0">
                <a:latin typeface="Forum" panose="02000000000000000000" charset="0"/>
              </a:rPr>
              <a:t> and </a:t>
            </a:r>
            <a:r>
              <a:rPr lang="fr-FR" sz="2800" dirty="0" err="1" smtClean="0">
                <a:latin typeface="Forum" panose="02000000000000000000" charset="0"/>
              </a:rPr>
              <a:t>communities</a:t>
            </a:r>
            <a:endParaRPr lang="fr-FR" sz="2800" dirty="0" smtClean="0">
              <a:latin typeface="Forum" panose="02000000000000000000" charset="0"/>
            </a:endParaRPr>
          </a:p>
          <a:p>
            <a:pPr algn="just"/>
            <a:r>
              <a:rPr lang="fr-FR" sz="2800" dirty="0" smtClean="0">
                <a:latin typeface="Forum" panose="02000000000000000000" charset="0"/>
              </a:rPr>
              <a:t> </a:t>
            </a:r>
            <a:endParaRPr lang="fr-FR" sz="2800" dirty="0" smtClean="0">
              <a:latin typeface="Forum" panose="02000000000000000000" charset="0"/>
            </a:endParaRPr>
          </a:p>
          <a:p>
            <a:pPr marL="342900" indent="-342900" algn="just">
              <a:buFont typeface="Wingdings" panose="05000000000000000000" pitchFamily="2" charset="2"/>
              <a:buChar char="Ø"/>
            </a:pPr>
            <a:r>
              <a:rPr lang="fr-FR" sz="2800" dirty="0" smtClean="0">
                <a:latin typeface="Forum" panose="02000000000000000000" charset="0"/>
              </a:rPr>
              <a:t>Full </a:t>
            </a:r>
            <a:r>
              <a:rPr lang="fr-FR" sz="2800" dirty="0" err="1" smtClean="0">
                <a:latin typeface="Forum" panose="02000000000000000000" charset="0"/>
              </a:rPr>
              <a:t>transparency</a:t>
            </a:r>
            <a:r>
              <a:rPr lang="fr-FR" sz="2800" dirty="0" smtClean="0">
                <a:latin typeface="Forum" panose="02000000000000000000" charset="0"/>
              </a:rPr>
              <a:t> : </a:t>
            </a:r>
            <a:r>
              <a:rPr lang="fr-FR" sz="2800" dirty="0" err="1" smtClean="0">
                <a:latin typeface="Forum" panose="02000000000000000000" charset="0"/>
              </a:rPr>
              <a:t>Clear</a:t>
            </a:r>
            <a:r>
              <a:rPr lang="fr-FR" sz="2800" dirty="0" smtClean="0">
                <a:latin typeface="Forum" panose="02000000000000000000" charset="0"/>
              </a:rPr>
              <a:t> </a:t>
            </a:r>
            <a:r>
              <a:rPr lang="fr-FR" sz="2800" dirty="0" err="1" smtClean="0">
                <a:latin typeface="Forum" panose="02000000000000000000" charset="0"/>
              </a:rPr>
              <a:t>origin</a:t>
            </a:r>
            <a:r>
              <a:rPr lang="fr-FR" sz="2800" dirty="0" smtClean="0">
                <a:latin typeface="Forum" panose="02000000000000000000" charset="0"/>
              </a:rPr>
              <a:t> and </a:t>
            </a:r>
            <a:r>
              <a:rPr lang="fr-FR" sz="2800" dirty="0" err="1" smtClean="0">
                <a:latin typeface="Forum" panose="02000000000000000000" charset="0"/>
              </a:rPr>
              <a:t>quality</a:t>
            </a:r>
            <a:r>
              <a:rPr lang="fr-FR" sz="2800" dirty="0" smtClean="0">
                <a:latin typeface="Forum" panose="02000000000000000000" charset="0"/>
              </a:rPr>
              <a:t> </a:t>
            </a:r>
            <a:r>
              <a:rPr lang="fr-FR" sz="2800" dirty="0" err="1" smtClean="0">
                <a:latin typeface="Forum" panose="02000000000000000000" charset="0"/>
              </a:rPr>
              <a:t>you</a:t>
            </a:r>
            <a:r>
              <a:rPr lang="fr-FR" sz="2800" dirty="0" smtClean="0">
                <a:latin typeface="Forum" panose="02000000000000000000" charset="0"/>
              </a:rPr>
              <a:t> </a:t>
            </a:r>
            <a:r>
              <a:rPr lang="fr-FR" sz="2800" dirty="0" err="1" smtClean="0">
                <a:latin typeface="Forum" panose="02000000000000000000" charset="0"/>
              </a:rPr>
              <a:t>can</a:t>
            </a:r>
            <a:r>
              <a:rPr lang="fr-FR" sz="2800" dirty="0" smtClean="0">
                <a:latin typeface="Forum" panose="02000000000000000000" charset="0"/>
              </a:rPr>
              <a:t> trust </a:t>
            </a:r>
            <a:r>
              <a:rPr lang="fr-FR" sz="2800" dirty="0" err="1" smtClean="0">
                <a:latin typeface="Forum" panose="02000000000000000000" charset="0"/>
              </a:rPr>
              <a:t>from</a:t>
            </a:r>
            <a:r>
              <a:rPr lang="fr-FR" sz="2800" dirty="0" smtClean="0">
                <a:latin typeface="Forum" panose="02000000000000000000" charset="0"/>
              </a:rPr>
              <a:t> </a:t>
            </a:r>
            <a:r>
              <a:rPr lang="fr-FR" sz="2800" dirty="0" err="1" smtClean="0">
                <a:latin typeface="Forum" panose="02000000000000000000" charset="0"/>
              </a:rPr>
              <a:t>farm</a:t>
            </a:r>
            <a:r>
              <a:rPr lang="fr-FR" sz="2800" dirty="0" smtClean="0">
                <a:latin typeface="Forum" panose="02000000000000000000" charset="0"/>
              </a:rPr>
              <a:t> to </a:t>
            </a:r>
            <a:r>
              <a:rPr lang="fr-FR" sz="2800" dirty="0" err="1" smtClean="0">
                <a:latin typeface="Forum" panose="02000000000000000000" charset="0"/>
              </a:rPr>
              <a:t>shipment</a:t>
            </a:r>
            <a:r>
              <a:rPr lang="fr-FR" sz="2800" dirty="0" smtClean="0">
                <a:latin typeface="Forum" panose="02000000000000000000" charset="0"/>
              </a:rPr>
              <a:t> </a:t>
            </a:r>
            <a:endParaRPr lang="fr-FR" sz="2800" dirty="0" smtClean="0">
              <a:latin typeface="Forum" panose="02000000000000000000" charset="0"/>
            </a:endParaRPr>
          </a:p>
          <a:p>
            <a:pPr algn="just"/>
            <a:endParaRPr lang="fr-FR" sz="2800" dirty="0" smtClean="0">
              <a:latin typeface="Forum" panose="02000000000000000000" charset="0"/>
            </a:endParaRPr>
          </a:p>
          <a:p>
            <a:pPr marL="342900" indent="-342900" algn="just">
              <a:buFont typeface="Wingdings" panose="05000000000000000000" pitchFamily="2" charset="2"/>
              <a:buChar char="Ø"/>
            </a:pPr>
            <a:r>
              <a:rPr lang="fr-FR" sz="2800" dirty="0" err="1" smtClean="0">
                <a:latin typeface="Forum" panose="02000000000000000000" charset="0"/>
              </a:rPr>
              <a:t>Authentic</a:t>
            </a:r>
            <a:r>
              <a:rPr lang="fr-FR" sz="2800" dirty="0" smtClean="0">
                <a:latin typeface="Forum" panose="02000000000000000000" charset="0"/>
              </a:rPr>
              <a:t> Alternative : A </a:t>
            </a:r>
            <a:r>
              <a:rPr lang="fr-FR" sz="2800" dirty="0" err="1" smtClean="0">
                <a:latin typeface="Forum" panose="02000000000000000000" charset="0"/>
              </a:rPr>
              <a:t>human</a:t>
            </a:r>
            <a:r>
              <a:rPr lang="fr-FR" sz="2800" dirty="0" smtClean="0">
                <a:latin typeface="Forum" panose="02000000000000000000" charset="0"/>
              </a:rPr>
              <a:t> story </a:t>
            </a:r>
            <a:r>
              <a:rPr lang="fr-FR" sz="2800" dirty="0" err="1" smtClean="0">
                <a:latin typeface="Forum" panose="02000000000000000000" charset="0"/>
              </a:rPr>
              <a:t>behind</a:t>
            </a:r>
            <a:r>
              <a:rPr lang="fr-FR" sz="2800" dirty="0" smtClean="0">
                <a:latin typeface="Forum" panose="02000000000000000000" charset="0"/>
              </a:rPr>
              <a:t> </a:t>
            </a:r>
            <a:r>
              <a:rPr lang="fr-FR" sz="2800" dirty="0" err="1" smtClean="0">
                <a:latin typeface="Forum" panose="02000000000000000000" charset="0"/>
              </a:rPr>
              <a:t>every</a:t>
            </a:r>
            <a:r>
              <a:rPr lang="fr-FR" sz="2800" dirty="0" smtClean="0">
                <a:latin typeface="Forum" panose="02000000000000000000" charset="0"/>
              </a:rPr>
              <a:t> </a:t>
            </a:r>
            <a:r>
              <a:rPr lang="fr-FR" sz="2800" dirty="0" err="1" smtClean="0">
                <a:latin typeface="Forum" panose="02000000000000000000" charset="0"/>
              </a:rPr>
              <a:t>product</a:t>
            </a:r>
            <a:r>
              <a:rPr lang="fr-FR" sz="2800" dirty="0">
                <a:latin typeface="Forum" panose="02000000000000000000" charset="0"/>
              </a:rPr>
              <a:t> </a:t>
            </a:r>
            <a:r>
              <a:rPr lang="fr-FR" sz="2800" dirty="0" smtClean="0">
                <a:latin typeface="Forum" panose="02000000000000000000" charset="0"/>
              </a:rPr>
              <a:t>– </a:t>
            </a:r>
            <a:r>
              <a:rPr lang="fr-FR" sz="2800" dirty="0" err="1" smtClean="0">
                <a:latin typeface="Forum" panose="02000000000000000000" charset="0"/>
              </a:rPr>
              <a:t>honest</a:t>
            </a:r>
            <a:r>
              <a:rPr lang="fr-FR" sz="2800" dirty="0">
                <a:latin typeface="Forum" panose="02000000000000000000" charset="0"/>
              </a:rPr>
              <a:t> </a:t>
            </a:r>
            <a:r>
              <a:rPr lang="fr-FR" sz="2800" dirty="0" smtClean="0">
                <a:latin typeface="Forum" panose="02000000000000000000" charset="0"/>
              </a:rPr>
              <a:t>and unique </a:t>
            </a:r>
            <a:endParaRPr lang="fr-FR" sz="2800" dirty="0" smtClean="0">
              <a:latin typeface="Forum" panose="02000000000000000000"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White Marble Background"/>
          <p:cNvSpPr/>
          <p:nvPr/>
        </p:nvSpPr>
        <p:spPr>
          <a:xfrm>
            <a:off x="0" y="-396736"/>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5" name="TextBox 5"/>
          <p:cNvSpPr txBox="1"/>
          <p:nvPr/>
        </p:nvSpPr>
        <p:spPr>
          <a:xfrm>
            <a:off x="4834463" y="1181100"/>
            <a:ext cx="8953728" cy="2076450"/>
          </a:xfrm>
          <a:prstGeom prst="rect">
            <a:avLst/>
          </a:prstGeom>
        </p:spPr>
        <p:txBody>
          <a:bodyPr lIns="0" tIns="0" rIns="0" bIns="0" rtlCol="0" anchor="t">
            <a:spAutoFit/>
          </a:bodyPr>
          <a:lstStyle/>
          <a:p>
            <a:pPr marL="0" lvl="0" indent="0" algn="l">
              <a:lnSpc>
                <a:spcPts val="16320"/>
              </a:lnSpc>
              <a:spcBef>
                <a:spcPct val="0"/>
              </a:spcBef>
            </a:pPr>
            <a:r>
              <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rPr>
              <a:t>Contact Us</a:t>
            </a:r>
            <a:endPar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6" name="Freeform 6"/>
          <p:cNvSpPr/>
          <p:nvPr/>
        </p:nvSpPr>
        <p:spPr>
          <a:xfrm rot="-816782">
            <a:off x="8316684" y="95976"/>
            <a:ext cx="1989286" cy="1696319"/>
          </a:xfrm>
          <a:custGeom>
            <a:avLst/>
            <a:gdLst/>
            <a:ahLst/>
            <a:cxnLst/>
            <a:rect l="l" t="t" r="r" b="b"/>
            <a:pathLst>
              <a:path w="1989286" h="1696319">
                <a:moveTo>
                  <a:pt x="0" y="0"/>
                </a:moveTo>
                <a:lnTo>
                  <a:pt x="1989286" y="0"/>
                </a:lnTo>
                <a:lnTo>
                  <a:pt x="1989286" y="1696319"/>
                </a:lnTo>
                <a:lnTo>
                  <a:pt x="0" y="169631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3116393" y="3780300"/>
            <a:ext cx="1210800" cy="1210800"/>
          </a:xfrm>
          <a:custGeom>
            <a:avLst/>
            <a:gdLst/>
            <a:ahLst/>
            <a:cxnLst/>
            <a:rect l="l" t="t" r="r" b="b"/>
            <a:pathLst>
              <a:path w="1210800" h="1210800">
                <a:moveTo>
                  <a:pt x="0" y="0"/>
                </a:moveTo>
                <a:lnTo>
                  <a:pt x="1210800" y="0"/>
                </a:lnTo>
                <a:lnTo>
                  <a:pt x="1210800" y="1210800"/>
                </a:lnTo>
                <a:lnTo>
                  <a:pt x="0" y="1210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Freeform 8"/>
          <p:cNvSpPr/>
          <p:nvPr/>
        </p:nvSpPr>
        <p:spPr>
          <a:xfrm>
            <a:off x="3116393" y="5295900"/>
            <a:ext cx="1131231" cy="1131231"/>
          </a:xfrm>
          <a:custGeom>
            <a:avLst/>
            <a:gdLst/>
            <a:ahLst/>
            <a:cxnLst/>
            <a:rect l="l" t="t" r="r" b="b"/>
            <a:pathLst>
              <a:path w="1131231" h="1131231">
                <a:moveTo>
                  <a:pt x="0" y="0"/>
                </a:moveTo>
                <a:lnTo>
                  <a:pt x="1131231" y="0"/>
                </a:lnTo>
                <a:lnTo>
                  <a:pt x="1131231" y="1131231"/>
                </a:lnTo>
                <a:lnTo>
                  <a:pt x="0" y="113123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9" name="Freeform 9"/>
          <p:cNvSpPr/>
          <p:nvPr/>
        </p:nvSpPr>
        <p:spPr>
          <a:xfrm>
            <a:off x="3162414" y="8277168"/>
            <a:ext cx="1133532" cy="1133532"/>
          </a:xfrm>
          <a:custGeom>
            <a:avLst/>
            <a:gdLst/>
            <a:ahLst/>
            <a:cxnLst/>
            <a:rect l="l" t="t" r="r" b="b"/>
            <a:pathLst>
              <a:path w="1133532" h="1133532">
                <a:moveTo>
                  <a:pt x="0" y="0"/>
                </a:moveTo>
                <a:lnTo>
                  <a:pt x="1133532" y="0"/>
                </a:lnTo>
                <a:lnTo>
                  <a:pt x="1133532" y="1133532"/>
                </a:lnTo>
                <a:lnTo>
                  <a:pt x="0" y="113353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0" name="Freeform 10"/>
          <p:cNvSpPr/>
          <p:nvPr/>
        </p:nvSpPr>
        <p:spPr>
          <a:xfrm>
            <a:off x="3124200" y="6835920"/>
            <a:ext cx="1131231" cy="1050780"/>
          </a:xfrm>
          <a:custGeom>
            <a:avLst/>
            <a:gdLst/>
            <a:ahLst/>
            <a:cxnLst/>
            <a:rect l="l" t="t" r="r" b="b"/>
            <a:pathLst>
              <a:path w="1210800" h="1210800">
                <a:moveTo>
                  <a:pt x="0" y="0"/>
                </a:moveTo>
                <a:lnTo>
                  <a:pt x="1210800" y="0"/>
                </a:lnTo>
                <a:lnTo>
                  <a:pt x="1210800" y="1210801"/>
                </a:lnTo>
                <a:lnTo>
                  <a:pt x="0" y="1210801"/>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11" name="TextBox 11"/>
          <p:cNvSpPr txBox="1"/>
          <p:nvPr/>
        </p:nvSpPr>
        <p:spPr>
          <a:xfrm>
            <a:off x="5029200" y="3708400"/>
            <a:ext cx="9093338" cy="1282402"/>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+ 261 32 98 064 36</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2" name="TextBox 12"/>
          <p:cNvSpPr txBox="1"/>
          <p:nvPr/>
        </p:nvSpPr>
        <p:spPr>
          <a:xfrm>
            <a:off x="4917058" y="5074920"/>
            <a:ext cx="9093338" cy="1211580"/>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jiroof.cny@gmail.com</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3" name="TextBox 13"/>
          <p:cNvSpPr txBox="1"/>
          <p:nvPr/>
        </p:nvSpPr>
        <p:spPr>
          <a:xfrm>
            <a:off x="4917058" y="6515100"/>
            <a:ext cx="9093338" cy="1211580"/>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a:t>
            </a:r>
            <a:r>
              <a:rPr lang="en-US" sz="6000" dirty="0" err="1" smtClean="0">
                <a:solidFill>
                  <a:srgbClr val="000000"/>
                </a:solidFill>
                <a:latin typeface="Forum" panose="02000000000000000000"/>
                <a:ea typeface="Forum" panose="02000000000000000000"/>
                <a:cs typeface="Forum" panose="02000000000000000000"/>
                <a:sym typeface="Forum" panose="02000000000000000000"/>
              </a:rPr>
              <a:t>jiroof_cny</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4" name="TextBox 14"/>
          <p:cNvSpPr txBox="1"/>
          <p:nvPr/>
        </p:nvSpPr>
        <p:spPr>
          <a:xfrm>
            <a:off x="4953253" y="8115300"/>
            <a:ext cx="12494642" cy="1211580"/>
          </a:xfrm>
          <a:prstGeom prst="rect">
            <a:avLst/>
          </a:prstGeom>
        </p:spPr>
        <p:txBody>
          <a:bodyPr lIns="0" tIns="0" rIns="0" bIns="0" rtlCol="0" anchor="t">
            <a:spAutoFit/>
          </a:bodyPr>
          <a:lstStyle/>
          <a:p>
            <a:pPr algn="l">
              <a:lnSpc>
                <a:spcPts val="10050"/>
              </a:lnSpc>
            </a:pPr>
            <a:r>
              <a:rPr lang="en-US" sz="6000" dirty="0" smtClean="0">
                <a:solidFill>
                  <a:srgbClr val="000000"/>
                </a:solidFill>
                <a:latin typeface="Forum" panose="02000000000000000000"/>
                <a:ea typeface="Forum" panose="02000000000000000000"/>
                <a:cs typeface="Forum" panose="02000000000000000000"/>
                <a:sym typeface="Forum" panose="02000000000000000000"/>
              </a:rPr>
              <a:t>101 Antananarivo, MADAGASCAR </a:t>
            </a:r>
            <a:endParaRPr lang="en-US" sz="6000" dirty="0">
              <a:solidFill>
                <a:srgbClr val="000000"/>
              </a:solidFill>
              <a:latin typeface="Forum" panose="02000000000000000000"/>
              <a:ea typeface="Forum" panose="02000000000000000000"/>
              <a:cs typeface="Forum" panose="02000000000000000000"/>
              <a:sym typeface="Forum" panose="0200000000000000000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1"/>
            <a:ext cx="18288000" cy="10287001"/>
          </a:xfrm>
          <a:prstGeom prst="rect">
            <a:avLst/>
          </a:prstGeom>
          <a:solidFill>
            <a:schemeClr val="tx1"/>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p:cNvSpPr/>
          <p:nvPr/>
        </p:nvSpPr>
        <p:spPr>
          <a:xfrm>
            <a:off x="304801" y="190500"/>
            <a:ext cx="17754599" cy="9906000"/>
          </a:xfrm>
          <a:prstGeom prst="rect">
            <a:avLst/>
          </a:prstGeom>
          <a:solidFill>
            <a:schemeClr val="bg2">
              <a:lumMod val="5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extBox 2"/>
          <p:cNvSpPr txBox="1"/>
          <p:nvPr/>
        </p:nvSpPr>
        <p:spPr>
          <a:xfrm>
            <a:off x="4267200" y="2609850"/>
            <a:ext cx="8953728" cy="2076450"/>
          </a:xfrm>
          <a:prstGeom prst="rect">
            <a:avLst/>
          </a:prstGeom>
        </p:spPr>
        <p:txBody>
          <a:bodyPr lIns="0" tIns="0" rIns="0" bIns="0" rtlCol="0" anchor="t">
            <a:spAutoFit/>
          </a:bodyPr>
          <a:lstStyle/>
          <a:p>
            <a:pPr marL="0" lvl="0" indent="0" algn="l">
              <a:lnSpc>
                <a:spcPts val="16320"/>
              </a:lnSpc>
              <a:spcBef>
                <a:spcPct val="0"/>
              </a:spcBef>
            </a:pPr>
            <a:r>
              <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rPr>
              <a:t>Thank You</a:t>
            </a:r>
            <a:endParaRPr lang="en-US" sz="136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3" name="Freeform 3"/>
          <p:cNvSpPr/>
          <p:nvPr/>
        </p:nvSpPr>
        <p:spPr>
          <a:xfrm rot="-816782">
            <a:off x="10896328" y="383371"/>
            <a:ext cx="3528545" cy="3008887"/>
          </a:xfrm>
          <a:custGeom>
            <a:avLst/>
            <a:gdLst/>
            <a:ahLst/>
            <a:cxnLst/>
            <a:rect l="l" t="t" r="r" b="b"/>
            <a:pathLst>
              <a:path w="3528545" h="3008887">
                <a:moveTo>
                  <a:pt x="0" y="0"/>
                </a:moveTo>
                <a:lnTo>
                  <a:pt x="3528546" y="0"/>
                </a:lnTo>
                <a:lnTo>
                  <a:pt x="3528546" y="3008886"/>
                </a:lnTo>
                <a:lnTo>
                  <a:pt x="0" y="3008886"/>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 name="TextBox 5"/>
          <p:cNvSpPr txBox="1"/>
          <p:nvPr/>
        </p:nvSpPr>
        <p:spPr>
          <a:xfrm>
            <a:off x="1905000" y="5829300"/>
            <a:ext cx="15163800" cy="3154710"/>
          </a:xfrm>
          <a:prstGeom prst="rect">
            <a:avLst/>
          </a:prstGeom>
        </p:spPr>
        <p:txBody>
          <a:bodyPr wrap="square" lIns="0" tIns="0" rIns="0" bIns="0" rtlCol="0" anchor="t">
            <a:spAutoFit/>
          </a:bodyPr>
          <a:lstStyle/>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Generation of skilled farmers who rise with the sun and care for each cloves and vanilla pod by hand</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769620" lvl="1" indent="-457200" algn="just">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The local cooperatives and collectors who ensure fairness, traceability, and consistency quality,</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The distillers and curers who reveal the soul of each spice </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The silent hand that pack, label and inspect each shipment with care </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769620" lvl="1" indent="-457200" algn="l">
              <a:lnSpc>
                <a:spcPts val="4055"/>
              </a:lnSpc>
              <a:buFont typeface="Arial" panose="020B0604020202020204" pitchFamily="34" charset="0"/>
              <a:buChar char="•"/>
            </a:pPr>
            <a:r>
              <a:rPr lang="en-US" sz="2400" dirty="0" smtClean="0">
                <a:solidFill>
                  <a:srgbClr val="000000"/>
                </a:solidFill>
                <a:latin typeface="Forum" panose="02000000000000000000"/>
                <a:ea typeface="Forum" panose="02000000000000000000"/>
                <a:cs typeface="Forum" panose="02000000000000000000"/>
                <a:sym typeface="Forum" panose="02000000000000000000"/>
              </a:rPr>
              <a:t>To our future Canadian partners and early clients who believed in Madagascar’s richness, your trust fuels our mission</a:t>
            </a:r>
            <a:endParaRPr lang="en-US" sz="2400" dirty="0" smtClean="0">
              <a:solidFill>
                <a:srgbClr val="000000"/>
              </a:solidFill>
              <a:latin typeface="Forum" panose="02000000000000000000"/>
              <a:ea typeface="Forum" panose="02000000000000000000"/>
              <a:cs typeface="Forum" panose="02000000000000000000"/>
              <a:sym typeface="Forum" panose="02000000000000000000"/>
            </a:endParaRPr>
          </a:p>
          <a:p>
            <a:pPr marL="312420" lvl="1" algn="l">
              <a:lnSpc>
                <a:spcPts val="4055"/>
              </a:lnSpc>
            </a:pPr>
            <a:endParaRPr lang="en-US" sz="2400" dirty="0">
              <a:solidFill>
                <a:srgbClr val="000000"/>
              </a:solidFill>
              <a:latin typeface="Forum" panose="02000000000000000000"/>
              <a:ea typeface="Forum" panose="02000000000000000000"/>
              <a:cs typeface="Forum" panose="02000000000000000000"/>
              <a:sym typeface="Forum" panose="0200000000000000000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72" y="-625137"/>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6" name="TextBox 6"/>
          <p:cNvSpPr txBox="1"/>
          <p:nvPr/>
        </p:nvSpPr>
        <p:spPr>
          <a:xfrm>
            <a:off x="8390745" y="419100"/>
            <a:ext cx="7150418" cy="2199000"/>
          </a:xfrm>
          <a:prstGeom prst="rect">
            <a:avLst/>
          </a:prstGeom>
        </p:spPr>
        <p:txBody>
          <a:bodyPr lIns="0" tIns="0" rIns="0" bIns="0" rtlCol="0" anchor="t">
            <a:spAutoFit/>
          </a:bodyPr>
          <a:lstStyle/>
          <a:p>
            <a:pPr algn="ctr">
              <a:lnSpc>
                <a:spcPts val="19040"/>
              </a:lnSpc>
            </a:pPr>
            <a:r>
              <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rPr>
              <a:t>About Us</a:t>
            </a:r>
            <a:endPar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7" name="TextBox 7"/>
          <p:cNvSpPr txBox="1"/>
          <p:nvPr/>
        </p:nvSpPr>
        <p:spPr>
          <a:xfrm>
            <a:off x="6929092" y="3009900"/>
            <a:ext cx="10825508" cy="6274795"/>
          </a:xfrm>
          <a:prstGeom prst="rect">
            <a:avLst/>
          </a:prstGeom>
        </p:spPr>
        <p:txBody>
          <a:bodyPr wrap="square" lIns="0" tIns="0" rIns="0" bIns="0" rtlCol="0" anchor="t">
            <a:spAutoFit/>
          </a:bodyPr>
          <a:lstStyle/>
          <a:p>
            <a:pPr algn="just">
              <a:lnSpc>
                <a:spcPts val="4055"/>
              </a:lnSpc>
            </a:pPr>
            <a:r>
              <a:rPr lang="en-US" sz="2800" dirty="0" smtClean="0">
                <a:solidFill>
                  <a:srgbClr val="000000"/>
                </a:solidFill>
                <a:latin typeface="Forum" panose="02000000000000000000"/>
                <a:ea typeface="Forum" panose="02000000000000000000"/>
                <a:cs typeface="Forum" panose="02000000000000000000"/>
                <a:sym typeface="Forum" panose="02000000000000000000"/>
              </a:rPr>
              <a:t>Based in Madagascar, our activities has been dedicated to the production of clove essential oil and the collection of vanilla and clove since XXXX. For decades, we have supplied trusted exporters with high-quality raw and processed spices. Today, we are proud to take the next step – exporting and selling our own products directly to local and international markets, with a special focus on client in the gourmet food service industry. </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pPr algn="just">
              <a:lnSpc>
                <a:spcPts val="4055"/>
              </a:lnSpc>
            </a:pP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pPr algn="just">
              <a:lnSpc>
                <a:spcPts val="4055"/>
              </a:lnSpc>
            </a:pPr>
            <a:r>
              <a:rPr lang="en-US" sz="2800" dirty="0" smtClean="0">
                <a:solidFill>
                  <a:srgbClr val="000000"/>
                </a:solidFill>
                <a:latin typeface="Forum" panose="02000000000000000000"/>
                <a:ea typeface="Forum" panose="02000000000000000000"/>
                <a:cs typeface="Forum" panose="02000000000000000000"/>
                <a:sym typeface="Forum" panose="02000000000000000000"/>
              </a:rPr>
              <a:t>By working hand by hand with local artisans and cooperatives, we ensure each product reflects our values : authenticity, ethical sourcing, and deep respect for the land and people behind every harvest. Our mission is to share the best of Madagascar with the word – responsibility, transparency and sustainability. </a:t>
            </a:r>
            <a:endParaRPr lang="en-US" sz="28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8" name="Freeform 8"/>
          <p:cNvSpPr/>
          <p:nvPr/>
        </p:nvSpPr>
        <p:spPr>
          <a:xfrm rot="-816782">
            <a:off x="10733396" y="-116682"/>
            <a:ext cx="1706206" cy="1454929"/>
          </a:xfrm>
          <a:custGeom>
            <a:avLst/>
            <a:gdLst/>
            <a:ahLst/>
            <a:cxnLst/>
            <a:rect l="l" t="t" r="r" b="b"/>
            <a:pathLst>
              <a:path w="1706206" h="1454929">
                <a:moveTo>
                  <a:pt x="0" y="0"/>
                </a:moveTo>
                <a:lnTo>
                  <a:pt x="1706206" y="0"/>
                </a:lnTo>
                <a:lnTo>
                  <a:pt x="1706206" y="1454929"/>
                </a:lnTo>
                <a:lnTo>
                  <a:pt x="0" y="145492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pic>
        <p:nvPicPr>
          <p:cNvPr id="5" name="Imag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0" y="-2078182"/>
            <a:ext cx="6553200" cy="13512804"/>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4302" y="-656311"/>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14" name="Rectangle 13"/>
          <p:cNvSpPr/>
          <p:nvPr/>
        </p:nvSpPr>
        <p:spPr>
          <a:xfrm>
            <a:off x="-457200" y="-876300"/>
            <a:ext cx="20269200" cy="1116330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Freeform 3"/>
          <p:cNvSpPr/>
          <p:nvPr/>
        </p:nvSpPr>
        <p:spPr>
          <a:xfrm flipH="1">
            <a:off x="17056470" y="-5131830"/>
            <a:ext cx="7483936" cy="5238755"/>
          </a:xfrm>
          <a:custGeom>
            <a:avLst/>
            <a:gdLst/>
            <a:ahLst/>
            <a:cxnLst/>
            <a:rect l="l" t="t" r="r" b="b"/>
            <a:pathLst>
              <a:path w="7483936" h="5238755">
                <a:moveTo>
                  <a:pt x="7483936" y="0"/>
                </a:moveTo>
                <a:lnTo>
                  <a:pt x="0" y="0"/>
                </a:lnTo>
                <a:lnTo>
                  <a:pt x="0" y="5238755"/>
                </a:lnTo>
                <a:lnTo>
                  <a:pt x="7483936" y="5238755"/>
                </a:lnTo>
                <a:lnTo>
                  <a:pt x="7483936" y="0"/>
                </a:lnTo>
                <a:close/>
              </a:path>
            </a:pathLst>
          </a:custGeom>
          <a:blipFill>
            <a:blip r:embed="rId2"/>
            <a:stretch>
              <a:fillRect/>
            </a:stretch>
          </a:blipFill>
        </p:spPr>
      </p:sp>
      <p:sp>
        <p:nvSpPr>
          <p:cNvPr id="4" name="TextBox 4"/>
          <p:cNvSpPr txBox="1"/>
          <p:nvPr/>
        </p:nvSpPr>
        <p:spPr>
          <a:xfrm>
            <a:off x="2431255" y="647700"/>
            <a:ext cx="14637545" cy="2199000"/>
          </a:xfrm>
          <a:prstGeom prst="rect">
            <a:avLst/>
          </a:prstGeom>
        </p:spPr>
        <p:txBody>
          <a:bodyPr lIns="0" tIns="0" rIns="0" bIns="0" rtlCol="0" anchor="t">
            <a:spAutoFit/>
          </a:bodyPr>
          <a:lstStyle/>
          <a:p>
            <a:pPr algn="ctr">
              <a:lnSpc>
                <a:spcPts val="19040"/>
              </a:lnSpc>
            </a:pPr>
            <a:r>
              <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rPr>
              <a:t>About Our Product</a:t>
            </a:r>
            <a:endPar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5" name="TextBox 5"/>
          <p:cNvSpPr txBox="1"/>
          <p:nvPr/>
        </p:nvSpPr>
        <p:spPr>
          <a:xfrm>
            <a:off x="3352800" y="4152900"/>
            <a:ext cx="13407656" cy="2103140"/>
          </a:xfrm>
          <a:prstGeom prst="rect">
            <a:avLst/>
          </a:prstGeom>
        </p:spPr>
        <p:txBody>
          <a:bodyPr wrap="square" lIns="0" tIns="0" rIns="0" bIns="0" rtlCol="0" anchor="t">
            <a:spAutoFit/>
          </a:bodyPr>
          <a:lstStyle/>
          <a:p>
            <a:pPr marL="312420" lvl="1" algn="just">
              <a:lnSpc>
                <a:spcPts val="4055"/>
              </a:lnSpc>
            </a:pPr>
            <a:r>
              <a:rPr lang="en-US" sz="2800" dirty="0" err="1" smtClean="0">
                <a:solidFill>
                  <a:srgbClr val="000000"/>
                </a:solidFill>
                <a:latin typeface="Forum" panose="02000000000000000000" charset="0"/>
                <a:ea typeface="Open Sans" panose="020B0606030504020204" charset="0"/>
                <a:cs typeface="Open Sans" panose="020B0606030504020204" charset="0"/>
                <a:sym typeface="Forum" panose="02000000000000000000"/>
              </a:rPr>
              <a:t>Analanjirofo</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 MADASACAR</a:t>
            </a:r>
            <a:r>
              <a:rPr lang="en-US" sz="2800" dirty="0">
                <a:solidFill>
                  <a:srgbClr val="000000"/>
                </a:solidFill>
                <a:latin typeface="Forum" panose="02000000000000000000" charset="0"/>
                <a:ea typeface="Open Sans" panose="020B0606030504020204" charset="0"/>
                <a:cs typeface="Open Sans" panose="020B0606030504020204" charset="0"/>
                <a:sym typeface="Forum" panose="02000000000000000000"/>
              </a:rPr>
              <a:t> </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 The Hearth of spices</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a:p>
            <a:pPr marL="312420" lvl="1" algn="just">
              <a:lnSpc>
                <a:spcPts val="4055"/>
              </a:lnSpc>
            </a:pPr>
            <a:r>
              <a:rPr lang="en-US" sz="2800" dirty="0" err="1" smtClean="0">
                <a:solidFill>
                  <a:srgbClr val="000000"/>
                </a:solidFill>
                <a:latin typeface="Forum" panose="02000000000000000000" charset="0"/>
                <a:ea typeface="Open Sans" panose="020B0606030504020204" charset="0"/>
                <a:cs typeface="Open Sans" panose="020B0606030504020204" charset="0"/>
                <a:sym typeface="Forum" panose="02000000000000000000"/>
              </a:rPr>
              <a:t>Analanjirofo</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 is like an elder, wise and deeply rooted in tradition. Situated on Madagascar’s lush northeast coast, she thrives in the tropical rains and fertile soil, nurturing some of the word’s finest spices.  </a:t>
            </a:r>
            <a:endParaRPr lang="en-US" sz="2400" dirty="0">
              <a:solidFill>
                <a:srgbClr val="000000"/>
              </a:solidFill>
              <a:latin typeface="Forum" panose="02000000000000000000" charset="0"/>
              <a:ea typeface="Open Sans" panose="020B0606030504020204" charset="0"/>
              <a:cs typeface="Open Sans" panose="020B0606030504020204" charset="0"/>
              <a:sym typeface="Forum" panose="02000000000000000000"/>
            </a:endParaRPr>
          </a:p>
        </p:txBody>
      </p:sp>
      <p:sp>
        <p:nvSpPr>
          <p:cNvPr id="6" name="Freeform 6"/>
          <p:cNvSpPr/>
          <p:nvPr/>
        </p:nvSpPr>
        <p:spPr>
          <a:xfrm rot="-816782">
            <a:off x="8506315" y="70387"/>
            <a:ext cx="1747204" cy="1489889"/>
          </a:xfrm>
          <a:custGeom>
            <a:avLst/>
            <a:gdLst/>
            <a:ahLst/>
            <a:cxnLst/>
            <a:rect l="l" t="t" r="r" b="b"/>
            <a:pathLst>
              <a:path w="1747204" h="1489889">
                <a:moveTo>
                  <a:pt x="0" y="0"/>
                </a:moveTo>
                <a:lnTo>
                  <a:pt x="1747204" y="0"/>
                </a:lnTo>
                <a:lnTo>
                  <a:pt x="1747204" y="1489889"/>
                </a:lnTo>
                <a:lnTo>
                  <a:pt x="0" y="148988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4"/>
          <p:cNvSpPr txBox="1"/>
          <p:nvPr/>
        </p:nvSpPr>
        <p:spPr>
          <a:xfrm>
            <a:off x="3657600" y="3467100"/>
            <a:ext cx="2133600" cy="430887"/>
          </a:xfrm>
          <a:prstGeom prst="rect">
            <a:avLst/>
          </a:prstGeom>
        </p:spPr>
        <p:txBody>
          <a:bodyPr wrap="square" lIns="0" tIns="0" rIns="0" bIns="0" rtlCol="0" anchor="t">
            <a:spAutoFit/>
          </a:bodyPr>
          <a:lstStyle/>
          <a:p>
            <a:r>
              <a:rPr lang="en-US" sz="2800" b="1" u="sng"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Origin </a:t>
            </a:r>
            <a:r>
              <a:rPr lang="en-US" sz="28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 </a:t>
            </a:r>
            <a:endParaRPr lang="en-US" sz="2800" b="1" spc="-543" dirty="0">
              <a:solidFill>
                <a:srgbClr val="000000"/>
              </a:solidFill>
              <a:latin typeface="Open Sans" panose="020B0606030504020204" charset="0"/>
              <a:ea typeface="Open Sans" panose="020B0606030504020204" charset="0"/>
              <a:cs typeface="Open Sans" panose="020B0606030504020204" charset="0"/>
              <a:sym typeface="Tenor Sans" panose="02000000000000000000"/>
            </a:endParaRPr>
          </a:p>
        </p:txBody>
      </p:sp>
      <p:sp>
        <p:nvSpPr>
          <p:cNvPr id="12" name="TextBox 4"/>
          <p:cNvSpPr txBox="1"/>
          <p:nvPr/>
        </p:nvSpPr>
        <p:spPr>
          <a:xfrm>
            <a:off x="3657600" y="6743700"/>
            <a:ext cx="2133600" cy="430887"/>
          </a:xfrm>
          <a:prstGeom prst="rect">
            <a:avLst/>
          </a:prstGeom>
        </p:spPr>
        <p:txBody>
          <a:bodyPr wrap="square" lIns="0" tIns="0" rIns="0" bIns="0" rtlCol="0" anchor="t">
            <a:spAutoFit/>
          </a:bodyPr>
          <a:lstStyle/>
          <a:p>
            <a:r>
              <a:rPr lang="en-US" sz="2800" b="1" u="sng"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Values </a:t>
            </a:r>
            <a:r>
              <a:rPr lang="en-US" sz="28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t>
            </a:r>
            <a:endParaRPr lang="en-US" sz="2800" b="1" spc="-543" dirty="0">
              <a:solidFill>
                <a:srgbClr val="000000"/>
              </a:solidFill>
              <a:latin typeface="Open Sans" panose="020B0606030504020204" charset="0"/>
              <a:ea typeface="Open Sans" panose="020B0606030504020204" charset="0"/>
              <a:cs typeface="Open Sans" panose="020B0606030504020204" charset="0"/>
              <a:sym typeface="Tenor Sans" panose="02000000000000000000"/>
            </a:endParaRPr>
          </a:p>
        </p:txBody>
      </p:sp>
      <p:sp>
        <p:nvSpPr>
          <p:cNvPr id="13" name="TextBox 5"/>
          <p:cNvSpPr txBox="1"/>
          <p:nvPr/>
        </p:nvSpPr>
        <p:spPr>
          <a:xfrm>
            <a:off x="3352800" y="7429500"/>
            <a:ext cx="13407656" cy="2103140"/>
          </a:xfrm>
          <a:prstGeom prst="rect">
            <a:avLst/>
          </a:prstGeom>
        </p:spPr>
        <p:txBody>
          <a:bodyPr wrap="square" lIns="0" tIns="0" rIns="0" bIns="0" rtlCol="0" anchor="t">
            <a:spAutoFit/>
          </a:bodyPr>
          <a:lstStyle/>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More than a premium quality – we carry the soul of a land and the hands of its people </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Aromatic treasures </a:t>
            </a:r>
            <a:r>
              <a:rPr lang="en-US" sz="2800" dirty="0">
                <a:solidFill>
                  <a:srgbClr val="000000"/>
                </a:solidFill>
                <a:latin typeface="Forum" panose="02000000000000000000" charset="0"/>
                <a:ea typeface="Open Sans" panose="020B0606030504020204" charset="0"/>
                <a:cs typeface="Open Sans" panose="020B0606030504020204" charset="0"/>
                <a:sym typeface="Forum" panose="02000000000000000000"/>
              </a:rPr>
              <a:t>– </a:t>
            </a: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known for their deep, complex aromas and unmatched authenticity </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From field to export – to deliver product that’s both artisanal and reliable</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a:p>
            <a:pPr marL="655320" lvl="1" indent="-342900" algn="just">
              <a:lnSpc>
                <a:spcPts val="4055"/>
              </a:lnSpc>
              <a:buFont typeface="Arial" panose="020B0604020202020204" pitchFamily="34" charset="0"/>
              <a:buChar char="•"/>
            </a:pPr>
            <a:r>
              <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rPr>
              <a:t>Standing for ethical trade – ensuring fair income and sustainable impact</a:t>
            </a:r>
            <a:endParaRPr lang="en-US" sz="2800" dirty="0" smtClean="0">
              <a:solidFill>
                <a:srgbClr val="000000"/>
              </a:solidFill>
              <a:latin typeface="Forum" panose="02000000000000000000" charset="0"/>
              <a:ea typeface="Open Sans" panose="020B0606030504020204" charset="0"/>
              <a:cs typeface="Open Sans" panose="020B0606030504020204" charset="0"/>
              <a:sym typeface="Forum" panose="0200000000000000000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37373"/>
        </a:solidFill>
        <a:effectLst/>
      </p:bgPr>
    </p:bg>
    <p:spTree>
      <p:nvGrpSpPr>
        <p:cNvPr id="1" name=""/>
        <p:cNvGrpSpPr/>
        <p:nvPr/>
      </p:nvGrpSpPr>
      <p:grpSpPr>
        <a:xfrm>
          <a:off x="0" y="0"/>
          <a:ext cx="0" cy="0"/>
          <a:chOff x="0" y="0"/>
          <a:chExt cx="0" cy="0"/>
        </a:xfrm>
      </p:grpSpPr>
      <p:sp>
        <p:nvSpPr>
          <p:cNvPr id="14" name="Rectangle 13"/>
          <p:cNvSpPr/>
          <p:nvPr/>
        </p:nvSpPr>
        <p:spPr>
          <a:xfrm>
            <a:off x="-251773" y="-104112"/>
            <a:ext cx="19126200" cy="10734012"/>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Freeform 2"/>
          <p:cNvSpPr/>
          <p:nvPr/>
        </p:nvSpPr>
        <p:spPr>
          <a:xfrm>
            <a:off x="-251773" y="-2400300"/>
            <a:ext cx="20009235" cy="13457706"/>
          </a:xfrm>
          <a:custGeom>
            <a:avLst/>
            <a:gdLst/>
            <a:ahLst/>
            <a:cxnLst/>
            <a:rect l="l" t="t" r="r" b="b"/>
            <a:pathLst>
              <a:path w="19759853" h="12695706">
                <a:moveTo>
                  <a:pt x="0" y="0"/>
                </a:moveTo>
                <a:lnTo>
                  <a:pt x="19759854" y="0"/>
                </a:lnTo>
                <a:lnTo>
                  <a:pt x="19759854" y="12695706"/>
                </a:lnTo>
                <a:lnTo>
                  <a:pt x="0" y="12695706"/>
                </a:lnTo>
                <a:lnTo>
                  <a:pt x="0" y="0"/>
                </a:lnTo>
                <a:close/>
              </a:path>
            </a:pathLst>
          </a:custGeom>
          <a:blipFill>
            <a:blip r:embed="rId1">
              <a:alphaModFix amt="34000"/>
            </a:blip>
            <a:stretch>
              <a:fillRect/>
            </a:stretch>
          </a:blipFill>
        </p:spPr>
      </p:sp>
      <p:grpSp>
        <p:nvGrpSpPr>
          <p:cNvPr id="3" name="Group 3"/>
          <p:cNvGrpSpPr/>
          <p:nvPr/>
        </p:nvGrpSpPr>
        <p:grpSpPr>
          <a:xfrm>
            <a:off x="6934200" y="3140303"/>
            <a:ext cx="4426497" cy="4365397"/>
            <a:chOff x="71942" y="-5774"/>
            <a:chExt cx="812800" cy="812800"/>
          </a:xfrm>
        </p:grpSpPr>
        <p:sp>
          <p:nvSpPr>
            <p:cNvPr id="4" name="Freeform 4"/>
            <p:cNvSpPr/>
            <p:nvPr/>
          </p:nvSpPr>
          <p:spPr>
            <a:xfrm>
              <a:off x="71942" y="-5774"/>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a:stretch>
            </a:blipFill>
            <a:ln>
              <a:solidFill>
                <a:schemeClr val="tx1">
                  <a:lumMod val="50000"/>
                  <a:lumOff val="50000"/>
                </a:schemeClr>
              </a:solidFill>
            </a:ln>
          </p:spPr>
        </p:sp>
      </p:grpSp>
      <p:grpSp>
        <p:nvGrpSpPr>
          <p:cNvPr id="5" name="Group 5"/>
          <p:cNvGrpSpPr/>
          <p:nvPr/>
        </p:nvGrpSpPr>
        <p:grpSpPr>
          <a:xfrm>
            <a:off x="914400" y="3797429"/>
            <a:ext cx="4953000" cy="477936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49897"/>
              </a:stretch>
            </a:blipFill>
            <a:ln>
              <a:solidFill>
                <a:schemeClr val="tx1">
                  <a:lumMod val="50000"/>
                  <a:lumOff val="50000"/>
                </a:schemeClr>
              </a:solidFill>
            </a:ln>
          </p:spPr>
        </p:sp>
      </p:grpSp>
      <p:grpSp>
        <p:nvGrpSpPr>
          <p:cNvPr id="7" name="Group 7"/>
          <p:cNvGrpSpPr/>
          <p:nvPr/>
        </p:nvGrpSpPr>
        <p:grpSpPr>
          <a:xfrm>
            <a:off x="12192001" y="3797431"/>
            <a:ext cx="4800599" cy="462267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64707" t="-36190" r="-40863"/>
              </a:stretch>
            </a:blipFill>
            <a:ln>
              <a:solidFill>
                <a:schemeClr val="tx1">
                  <a:lumMod val="50000"/>
                  <a:lumOff val="50000"/>
                </a:schemeClr>
              </a:solidFill>
            </a:ln>
          </p:spPr>
        </p:sp>
      </p:grpSp>
      <p:sp>
        <p:nvSpPr>
          <p:cNvPr id="9" name="TextBox 9"/>
          <p:cNvSpPr txBox="1"/>
          <p:nvPr/>
        </p:nvSpPr>
        <p:spPr>
          <a:xfrm>
            <a:off x="4700904" y="723900"/>
            <a:ext cx="9243696" cy="2199000"/>
          </a:xfrm>
          <a:prstGeom prst="rect">
            <a:avLst/>
          </a:prstGeom>
        </p:spPr>
        <p:txBody>
          <a:bodyPr lIns="0" tIns="0" rIns="0" bIns="0" rtlCol="0" anchor="t">
            <a:spAutoFit/>
          </a:bodyPr>
          <a:lstStyle/>
          <a:p>
            <a:pPr algn="ctr">
              <a:lnSpc>
                <a:spcPts val="19040"/>
              </a:lnSpc>
            </a:pPr>
            <a:r>
              <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rPr>
              <a:t>Product List</a:t>
            </a:r>
            <a:endParaRPr lang="en-US" sz="11300" spc="-543"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10" name="Freeform 10"/>
          <p:cNvSpPr/>
          <p:nvPr/>
        </p:nvSpPr>
        <p:spPr>
          <a:xfrm rot="-816782">
            <a:off x="8341600" y="90709"/>
            <a:ext cx="1939454" cy="1653825"/>
          </a:xfrm>
          <a:custGeom>
            <a:avLst/>
            <a:gdLst/>
            <a:ahLst/>
            <a:cxnLst/>
            <a:rect l="l" t="t" r="r" b="b"/>
            <a:pathLst>
              <a:path w="1939454" h="1653825">
                <a:moveTo>
                  <a:pt x="0" y="0"/>
                </a:moveTo>
                <a:lnTo>
                  <a:pt x="1939454" y="0"/>
                </a:lnTo>
                <a:lnTo>
                  <a:pt x="1939454" y="1653826"/>
                </a:lnTo>
                <a:lnTo>
                  <a:pt x="0" y="165382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TextBox 11"/>
          <p:cNvSpPr txBox="1"/>
          <p:nvPr/>
        </p:nvSpPr>
        <p:spPr>
          <a:xfrm>
            <a:off x="8050497" y="7886700"/>
            <a:ext cx="2236503" cy="690091"/>
          </a:xfrm>
          <a:prstGeom prst="rect">
            <a:avLst/>
          </a:prstGeom>
        </p:spPr>
        <p:txBody>
          <a:bodyPr lIns="0" tIns="0" rIns="0" bIns="0" rtlCol="0" anchor="t">
            <a:spAutoFit/>
          </a:bodyPr>
          <a:lstStyle/>
          <a:p>
            <a:pPr algn="ctr">
              <a:lnSpc>
                <a:spcPts val="5540"/>
              </a:lnSpc>
            </a:pPr>
            <a:r>
              <a:rPr lang="en-US" sz="3955" dirty="0">
                <a:solidFill>
                  <a:srgbClr val="000000"/>
                </a:solidFill>
                <a:latin typeface="Forum" panose="02000000000000000000"/>
                <a:ea typeface="Forum" panose="02000000000000000000"/>
                <a:cs typeface="Forum" panose="02000000000000000000"/>
                <a:sym typeface="Forum" panose="02000000000000000000"/>
              </a:rPr>
              <a:t>VANILLA </a:t>
            </a:r>
            <a:endParaRPr lang="en-US" sz="395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2" name="TextBox 12"/>
          <p:cNvSpPr txBox="1"/>
          <p:nvPr/>
        </p:nvSpPr>
        <p:spPr>
          <a:xfrm>
            <a:off x="1143000" y="8801100"/>
            <a:ext cx="4466533" cy="1410643"/>
          </a:xfrm>
          <a:prstGeom prst="rect">
            <a:avLst/>
          </a:prstGeom>
        </p:spPr>
        <p:txBody>
          <a:bodyPr wrap="square" lIns="0" tIns="0" rIns="0" bIns="0" rtlCol="0" anchor="t">
            <a:spAutoFit/>
          </a:bodyPr>
          <a:lstStyle/>
          <a:p>
            <a:pPr algn="ctr">
              <a:lnSpc>
                <a:spcPts val="5540"/>
              </a:lnSpc>
            </a:pPr>
            <a:r>
              <a:rPr lang="en-US" sz="3955" dirty="0">
                <a:solidFill>
                  <a:srgbClr val="000000"/>
                </a:solidFill>
                <a:latin typeface="Forum" panose="02000000000000000000"/>
                <a:ea typeface="Forum" panose="02000000000000000000"/>
                <a:cs typeface="Forum" panose="02000000000000000000"/>
                <a:sym typeface="Forum" panose="02000000000000000000"/>
              </a:rPr>
              <a:t>CLOVE  ESSENTIAL OIL</a:t>
            </a:r>
            <a:endParaRPr lang="en-US" sz="395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13" name="TextBox 13"/>
          <p:cNvSpPr txBox="1"/>
          <p:nvPr/>
        </p:nvSpPr>
        <p:spPr>
          <a:xfrm>
            <a:off x="12801600" y="8949209"/>
            <a:ext cx="3870618" cy="690091"/>
          </a:xfrm>
          <a:prstGeom prst="rect">
            <a:avLst/>
          </a:prstGeom>
        </p:spPr>
        <p:txBody>
          <a:bodyPr lIns="0" tIns="0" rIns="0" bIns="0" rtlCol="0" anchor="t">
            <a:spAutoFit/>
          </a:bodyPr>
          <a:lstStyle/>
          <a:p>
            <a:pPr algn="ctr">
              <a:lnSpc>
                <a:spcPts val="5540"/>
              </a:lnSpc>
            </a:pPr>
            <a:r>
              <a:rPr lang="en-US" sz="3955" dirty="0">
                <a:solidFill>
                  <a:srgbClr val="000000"/>
                </a:solidFill>
                <a:latin typeface="Forum" panose="02000000000000000000"/>
                <a:ea typeface="Forum" panose="02000000000000000000"/>
                <a:cs typeface="Forum" panose="02000000000000000000"/>
                <a:sym typeface="Forum" panose="02000000000000000000"/>
              </a:rPr>
              <a:t>CLOVE  </a:t>
            </a:r>
            <a:endParaRPr lang="en-US" sz="3955" dirty="0">
              <a:solidFill>
                <a:srgbClr val="000000"/>
              </a:solidFill>
              <a:latin typeface="Forum" panose="02000000000000000000"/>
              <a:ea typeface="Forum" panose="02000000000000000000"/>
              <a:cs typeface="Forum" panose="02000000000000000000"/>
              <a:sym typeface="Forum" panose="0200000000000000000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FDFE1"/>
        </a:solidFill>
        <a:effectLst/>
      </p:bgPr>
    </p:bg>
    <p:spTree>
      <p:nvGrpSpPr>
        <p:cNvPr id="1" name=""/>
        <p:cNvGrpSpPr/>
        <p:nvPr/>
      </p:nvGrpSpPr>
      <p:grpSpPr>
        <a:xfrm>
          <a:off x="0" y="0"/>
          <a:ext cx="0" cy="0"/>
          <a:chOff x="0" y="0"/>
          <a:chExt cx="0" cy="0"/>
        </a:xfrm>
      </p:grpSpPr>
      <p:sp>
        <p:nvSpPr>
          <p:cNvPr id="38" name="Freeform 2"/>
          <p:cNvSpPr/>
          <p:nvPr/>
        </p:nvSpPr>
        <p:spPr>
          <a:xfrm rot="16200000">
            <a:off x="-4037749" y="3787119"/>
            <a:ext cx="18622654" cy="10943311"/>
          </a:xfrm>
          <a:custGeom>
            <a:avLst/>
            <a:gdLst/>
            <a:ahLst/>
            <a:cxnLst/>
            <a:rect l="l" t="t" r="r" b="b"/>
            <a:pathLst>
              <a:path w="18622654" h="10943311">
                <a:moveTo>
                  <a:pt x="0" y="0"/>
                </a:moveTo>
                <a:lnTo>
                  <a:pt x="18622654" y="0"/>
                </a:lnTo>
                <a:lnTo>
                  <a:pt x="18622654" y="10943311"/>
                </a:lnTo>
                <a:lnTo>
                  <a:pt x="0" y="10943311"/>
                </a:lnTo>
                <a:lnTo>
                  <a:pt x="0" y="0"/>
                </a:lnTo>
                <a:close/>
              </a:path>
            </a:pathLst>
          </a:custGeom>
          <a:blipFill>
            <a:blip r:embed="rId1"/>
            <a:stretch>
              <a:fillRect t="-7041" r="-527" b="-7041"/>
            </a:stretch>
          </a:blipFill>
        </p:spPr>
      </p:sp>
      <p:sp>
        <p:nvSpPr>
          <p:cNvPr id="5" name="Freeform 5"/>
          <p:cNvSpPr/>
          <p:nvPr/>
        </p:nvSpPr>
        <p:spPr>
          <a:xfrm rot="-816782">
            <a:off x="190631" y="-184221"/>
            <a:ext cx="1793204" cy="1529114"/>
          </a:xfrm>
          <a:custGeom>
            <a:avLst/>
            <a:gdLst/>
            <a:ahLst/>
            <a:cxnLst/>
            <a:rect l="l" t="t" r="r" b="b"/>
            <a:pathLst>
              <a:path w="1793204" h="1529114">
                <a:moveTo>
                  <a:pt x="0" y="0"/>
                </a:moveTo>
                <a:lnTo>
                  <a:pt x="1793204" y="0"/>
                </a:lnTo>
                <a:lnTo>
                  <a:pt x="1793204" y="1529114"/>
                </a:lnTo>
                <a:lnTo>
                  <a:pt x="0" y="152911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AutoShape 12"/>
          <p:cNvSpPr/>
          <p:nvPr/>
        </p:nvSpPr>
        <p:spPr>
          <a:xfrm flipV="1">
            <a:off x="10657342" y="8267700"/>
            <a:ext cx="1915658" cy="0"/>
          </a:xfrm>
          <a:prstGeom prst="line">
            <a:avLst/>
          </a:prstGeom>
          <a:ln w="28575" cap="flat">
            <a:solidFill>
              <a:srgbClr val="000000"/>
            </a:solidFill>
            <a:prstDash val="solid"/>
            <a:headEnd type="oval" w="lg" len="lg"/>
            <a:tailEnd type="arrow" w="med" len="sm"/>
          </a:ln>
        </p:spPr>
      </p:sp>
      <p:grpSp>
        <p:nvGrpSpPr>
          <p:cNvPr id="15" name="Group 15"/>
          <p:cNvGrpSpPr/>
          <p:nvPr/>
        </p:nvGrpSpPr>
        <p:grpSpPr>
          <a:xfrm>
            <a:off x="10363200" y="-1772522"/>
            <a:ext cx="10639207" cy="12250022"/>
            <a:chOff x="-32322" y="-106148"/>
            <a:chExt cx="812800" cy="918948"/>
          </a:xfrm>
        </p:grpSpPr>
        <p:sp>
          <p:nvSpPr>
            <p:cNvPr id="16" name="Freeform 16"/>
            <p:cNvSpPr/>
            <p:nvPr/>
          </p:nvSpPr>
          <p:spPr>
            <a:xfrm>
              <a:off x="-32322" y="-106148"/>
              <a:ext cx="812800" cy="918948"/>
            </a:xfrm>
            <a:custGeom>
              <a:avLst/>
              <a:gdLst/>
              <a:ahLst/>
              <a:cxnLst/>
              <a:rect l="l" t="t" r="r" b="b"/>
              <a:pathLst>
                <a:path w="812800" h="812800">
                  <a:moveTo>
                    <a:pt x="795681" y="0"/>
                  </a:moveTo>
                  <a:lnTo>
                    <a:pt x="17119" y="0"/>
                  </a:lnTo>
                  <a:cubicBezTo>
                    <a:pt x="7664" y="0"/>
                    <a:pt x="0" y="7664"/>
                    <a:pt x="0" y="17119"/>
                  </a:cubicBezTo>
                  <a:lnTo>
                    <a:pt x="0" y="795681"/>
                  </a:lnTo>
                  <a:cubicBezTo>
                    <a:pt x="0" y="805136"/>
                    <a:pt x="7664" y="812800"/>
                    <a:pt x="17119" y="812800"/>
                  </a:cubicBezTo>
                  <a:lnTo>
                    <a:pt x="795681" y="812800"/>
                  </a:lnTo>
                  <a:cubicBezTo>
                    <a:pt x="805136" y="812800"/>
                    <a:pt x="812800" y="805136"/>
                    <a:pt x="812800" y="795681"/>
                  </a:cubicBezTo>
                  <a:lnTo>
                    <a:pt x="812800" y="17119"/>
                  </a:lnTo>
                  <a:cubicBezTo>
                    <a:pt x="812800" y="7664"/>
                    <a:pt x="805136" y="0"/>
                    <a:pt x="795681" y="0"/>
                  </a:cubicBezTo>
                  <a:close/>
                </a:path>
              </a:pathLst>
            </a:custGeom>
            <a:blipFill>
              <a:blip r:embed="rId4"/>
              <a:stretch>
                <a:fillRect l="-5296" t="-4796" r="-35617" b="-888"/>
              </a:stretch>
            </a:blipFill>
            <a:ln>
              <a:noFill/>
            </a:ln>
          </p:spPr>
        </p:sp>
      </p:grpSp>
      <p:sp>
        <p:nvSpPr>
          <p:cNvPr id="31" name="AutoShape 14"/>
          <p:cNvSpPr/>
          <p:nvPr/>
        </p:nvSpPr>
        <p:spPr>
          <a:xfrm>
            <a:off x="3124200" y="2715467"/>
            <a:ext cx="1730670" cy="0"/>
          </a:xfrm>
          <a:prstGeom prst="line">
            <a:avLst/>
          </a:prstGeom>
          <a:ln w="28575" cap="flat">
            <a:solidFill>
              <a:srgbClr val="000000"/>
            </a:solidFill>
            <a:prstDash val="solid"/>
            <a:headEnd type="oval" w="lg" len="lg"/>
            <a:tailEnd type="arrow" w="med" len="sm"/>
          </a:ln>
        </p:spPr>
      </p:sp>
      <p:sp>
        <p:nvSpPr>
          <p:cNvPr id="32" name="TextBox 17"/>
          <p:cNvSpPr txBox="1"/>
          <p:nvPr/>
        </p:nvSpPr>
        <p:spPr>
          <a:xfrm>
            <a:off x="3338215" y="356992"/>
            <a:ext cx="4738985" cy="1063075"/>
          </a:xfrm>
          <a:prstGeom prst="rect">
            <a:avLst/>
          </a:prstGeom>
        </p:spPr>
        <p:txBody>
          <a:bodyPr lIns="0" tIns="0" rIns="0" bIns="0" rtlCol="0" anchor="t">
            <a:spAutoFit/>
          </a:bodyPr>
          <a:lstStyle/>
          <a:p>
            <a:pPr algn="l">
              <a:lnSpc>
                <a:spcPts val="8605"/>
              </a:lnSpc>
            </a:pPr>
            <a:r>
              <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rPr>
              <a:t># 1 VANILLA</a:t>
            </a:r>
            <a:endPar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33" name="TextBox 18"/>
          <p:cNvSpPr txBox="1"/>
          <p:nvPr/>
        </p:nvSpPr>
        <p:spPr>
          <a:xfrm>
            <a:off x="5160865" y="8028202"/>
            <a:ext cx="1395879" cy="500156"/>
          </a:xfrm>
          <a:prstGeom prst="rect">
            <a:avLst/>
          </a:prstGeom>
        </p:spPr>
        <p:txBody>
          <a:bodyPr lIns="0" tIns="0" rIns="0" bIns="0" rtlCol="0" anchor="t">
            <a:spAutoFit/>
          </a:bodyPr>
          <a:lstStyle/>
          <a:p>
            <a:pPr algn="l">
              <a:lnSpc>
                <a:spcPts val="4060"/>
              </a:lnSpc>
            </a:pPr>
            <a:r>
              <a:rPr lang="en-US" sz="3200" dirty="0">
                <a:solidFill>
                  <a:srgbClr val="000000"/>
                </a:solidFill>
                <a:latin typeface="Forum" panose="02000000000000000000"/>
                <a:ea typeface="Forum" panose="02000000000000000000"/>
                <a:cs typeface="Forum" panose="02000000000000000000"/>
                <a:sym typeface="Forum" panose="02000000000000000000"/>
              </a:rPr>
              <a:t>La </a:t>
            </a:r>
            <a:r>
              <a:rPr lang="en-US" sz="3200" dirty="0" err="1">
                <a:solidFill>
                  <a:srgbClr val="000000"/>
                </a:solidFill>
                <a:latin typeface="Forum" panose="02000000000000000000"/>
                <a:ea typeface="Forum" panose="02000000000000000000"/>
                <a:cs typeface="Forum" panose="02000000000000000000"/>
                <a:sym typeface="Forum" panose="02000000000000000000"/>
              </a:rPr>
              <a:t>Verte</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4" name="TextBox 19"/>
          <p:cNvSpPr txBox="1"/>
          <p:nvPr/>
        </p:nvSpPr>
        <p:spPr>
          <a:xfrm>
            <a:off x="5124722" y="2443911"/>
            <a:ext cx="1813022" cy="525785"/>
          </a:xfrm>
          <a:prstGeom prst="rect">
            <a:avLst/>
          </a:prstGeom>
        </p:spPr>
        <p:txBody>
          <a:bodyPr wrap="square" lIns="0" tIns="0" rIns="0" bIns="0" rtlCol="0" anchor="t">
            <a:spAutoFit/>
          </a:bodyPr>
          <a:lstStyle/>
          <a:p>
            <a:pPr algn="l">
              <a:lnSpc>
                <a:spcPts val="4060"/>
              </a:lnSpc>
            </a:pPr>
            <a:r>
              <a:rPr lang="en-US" sz="3200" dirty="0">
                <a:solidFill>
                  <a:srgbClr val="000000"/>
                </a:solidFill>
                <a:latin typeface="Forum" panose="02000000000000000000"/>
                <a:ea typeface="Forum" panose="02000000000000000000"/>
                <a:cs typeface="Forum" panose="02000000000000000000"/>
                <a:sym typeface="Forum" panose="02000000000000000000"/>
              </a:rPr>
              <a:t>Les Noirs</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5" name="TextBox 20"/>
          <p:cNvSpPr txBox="1"/>
          <p:nvPr/>
        </p:nvSpPr>
        <p:spPr>
          <a:xfrm>
            <a:off x="5171658" y="5263311"/>
            <a:ext cx="1914941" cy="525785"/>
          </a:xfrm>
          <a:prstGeom prst="rect">
            <a:avLst/>
          </a:prstGeom>
        </p:spPr>
        <p:txBody>
          <a:bodyPr wrap="square" lIns="0" tIns="0" rIns="0" bIns="0" rtlCol="0" anchor="t">
            <a:spAutoFit/>
          </a:bodyPr>
          <a:lstStyle/>
          <a:p>
            <a:pPr algn="l">
              <a:lnSpc>
                <a:spcPts val="4060"/>
              </a:lnSpc>
            </a:pPr>
            <a:r>
              <a:rPr lang="en-US" sz="3200" dirty="0">
                <a:solidFill>
                  <a:srgbClr val="000000"/>
                </a:solidFill>
                <a:latin typeface="Forum" panose="02000000000000000000"/>
                <a:ea typeface="Forum" panose="02000000000000000000"/>
                <a:cs typeface="Forum" panose="02000000000000000000"/>
                <a:sym typeface="Forum" panose="02000000000000000000"/>
              </a:rPr>
              <a:t>Les Rouges</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6" name="TextBox 21"/>
          <p:cNvSpPr txBox="1"/>
          <p:nvPr/>
        </p:nvSpPr>
        <p:spPr>
          <a:xfrm>
            <a:off x="6898057" y="5243289"/>
            <a:ext cx="1954998" cy="1500411"/>
          </a:xfrm>
          <a:prstGeom prst="rect">
            <a:avLst/>
          </a:prstGeom>
        </p:spPr>
        <p:txBody>
          <a:bodyPr wrap="square" lIns="0" tIns="0" rIns="0" bIns="0" rtlCol="0" anchor="t">
            <a:spAutoFit/>
          </a:bodyPr>
          <a:lstStyle/>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Rouge 1</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Rouge 2</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Rouge 3</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37" name="TextBox 22"/>
          <p:cNvSpPr txBox="1"/>
          <p:nvPr/>
        </p:nvSpPr>
        <p:spPr>
          <a:xfrm>
            <a:off x="6924259" y="2434960"/>
            <a:ext cx="1726398" cy="1489340"/>
          </a:xfrm>
          <a:prstGeom prst="rect">
            <a:avLst/>
          </a:prstGeom>
        </p:spPr>
        <p:txBody>
          <a:bodyPr lIns="0" tIns="0" rIns="0" bIns="0" rtlCol="0" anchor="t">
            <a:spAutoFit/>
          </a:bodyPr>
          <a:lstStyle/>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Noir 1</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Noir 2</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a:p>
            <a:pPr marL="605790" lvl="1" indent="-302895" algn="l">
              <a:lnSpc>
                <a:spcPts val="3925"/>
              </a:lnSpc>
              <a:buFont typeface="Arial" panose="020B0604020202020204"/>
              <a:buChar char="•"/>
            </a:pPr>
            <a:r>
              <a:rPr lang="en-US" sz="2805" dirty="0" smtClean="0">
                <a:solidFill>
                  <a:srgbClr val="000000"/>
                </a:solidFill>
                <a:latin typeface="Forum" panose="02000000000000000000"/>
                <a:ea typeface="Forum" panose="02000000000000000000"/>
                <a:cs typeface="Forum" panose="02000000000000000000"/>
                <a:sym typeface="Forum" panose="02000000000000000000"/>
              </a:rPr>
              <a:t>Noir 3</a:t>
            </a:r>
            <a:endParaRPr lang="en-US" sz="2805"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41" name="AutoShape 14"/>
          <p:cNvSpPr/>
          <p:nvPr/>
        </p:nvSpPr>
        <p:spPr>
          <a:xfrm>
            <a:off x="3124200" y="5526203"/>
            <a:ext cx="1730670" cy="0"/>
          </a:xfrm>
          <a:prstGeom prst="line">
            <a:avLst/>
          </a:prstGeom>
          <a:ln w="28575" cap="flat">
            <a:solidFill>
              <a:srgbClr val="000000"/>
            </a:solidFill>
            <a:prstDash val="solid"/>
            <a:headEnd type="oval" w="lg" len="lg"/>
            <a:tailEnd type="arrow" w="med" len="sm"/>
          </a:ln>
        </p:spPr>
      </p:sp>
      <p:sp>
        <p:nvSpPr>
          <p:cNvPr id="42" name="AutoShape 14"/>
          <p:cNvSpPr/>
          <p:nvPr/>
        </p:nvSpPr>
        <p:spPr>
          <a:xfrm>
            <a:off x="3124200" y="8267700"/>
            <a:ext cx="1730670" cy="0"/>
          </a:xfrm>
          <a:prstGeom prst="line">
            <a:avLst/>
          </a:prstGeom>
          <a:ln w="28575" cap="flat">
            <a:solidFill>
              <a:srgbClr val="000000"/>
            </a:solidFill>
            <a:prstDash val="solid"/>
            <a:headEnd type="oval" w="lg" len="lg"/>
            <a:tailEnd type="arrow" w="med" len="sm"/>
          </a:ln>
        </p:spPr>
      </p:sp>
      <p:sp>
        <p:nvSpPr>
          <p:cNvPr id="2" name="Rectangle 1"/>
          <p:cNvSpPr/>
          <p:nvPr/>
        </p:nvSpPr>
        <p:spPr>
          <a:xfrm>
            <a:off x="990600" y="2628900"/>
            <a:ext cx="1732167" cy="26289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43" name="Rectangle 42"/>
          <p:cNvSpPr/>
          <p:nvPr/>
        </p:nvSpPr>
        <p:spPr>
          <a:xfrm>
            <a:off x="990600" y="5435485"/>
            <a:ext cx="1732167" cy="241415"/>
          </a:xfrm>
          <a:prstGeom prst="rect">
            <a:avLst/>
          </a:prstGeom>
          <a:solidFill>
            <a:schemeClr val="accent6">
              <a:lumMod val="50000"/>
            </a:schemeClr>
          </a:solidFill>
          <a:ln>
            <a:solidFill>
              <a:schemeClr val="accent6">
                <a:lumMod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44" name="Rectangle 43"/>
          <p:cNvSpPr/>
          <p:nvPr/>
        </p:nvSpPr>
        <p:spPr>
          <a:xfrm>
            <a:off x="990600" y="8176769"/>
            <a:ext cx="1732167" cy="243331"/>
          </a:xfrm>
          <a:prstGeom prst="rect">
            <a:avLst/>
          </a:prstGeom>
          <a:solidFill>
            <a:schemeClr val="accent3">
              <a:lumMod val="50000"/>
            </a:schemeClr>
          </a:solidFill>
          <a:ln>
            <a:solidFill>
              <a:schemeClr val="accent3">
                <a:lumMod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FDFE1"/>
        </a:solidFill>
        <a:effectLst/>
      </p:bgPr>
    </p:bg>
    <p:spTree>
      <p:nvGrpSpPr>
        <p:cNvPr id="1" name=""/>
        <p:cNvGrpSpPr/>
        <p:nvPr/>
      </p:nvGrpSpPr>
      <p:grpSpPr>
        <a:xfrm>
          <a:off x="0" y="0"/>
          <a:ext cx="0" cy="0"/>
          <a:chOff x="0" y="0"/>
          <a:chExt cx="0" cy="0"/>
        </a:xfrm>
      </p:grpSpPr>
      <p:sp>
        <p:nvSpPr>
          <p:cNvPr id="2" name="Freeform 2"/>
          <p:cNvSpPr/>
          <p:nvPr/>
        </p:nvSpPr>
        <p:spPr>
          <a:xfrm rot="-816782">
            <a:off x="16346962" y="-92435"/>
            <a:ext cx="1793204" cy="1529114"/>
          </a:xfrm>
          <a:custGeom>
            <a:avLst/>
            <a:gdLst/>
            <a:ahLst/>
            <a:cxnLst/>
            <a:rect l="l" t="t" r="r" b="b"/>
            <a:pathLst>
              <a:path w="1793204" h="1529114">
                <a:moveTo>
                  <a:pt x="0" y="0"/>
                </a:moveTo>
                <a:lnTo>
                  <a:pt x="1793204" y="0"/>
                </a:lnTo>
                <a:lnTo>
                  <a:pt x="1793204" y="1529114"/>
                </a:lnTo>
                <a:lnTo>
                  <a:pt x="0" y="1529114"/>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grpSp>
        <p:nvGrpSpPr>
          <p:cNvPr id="3" name="Group 3"/>
          <p:cNvGrpSpPr/>
          <p:nvPr/>
        </p:nvGrpSpPr>
        <p:grpSpPr>
          <a:xfrm>
            <a:off x="-1295400" y="0"/>
            <a:ext cx="10744201" cy="10287000"/>
            <a:chOff x="0" y="13292"/>
            <a:chExt cx="822405" cy="706165"/>
          </a:xfrm>
        </p:grpSpPr>
        <p:sp>
          <p:nvSpPr>
            <p:cNvPr id="4" name="Freeform 4"/>
            <p:cNvSpPr/>
            <p:nvPr/>
          </p:nvSpPr>
          <p:spPr>
            <a:xfrm>
              <a:off x="0" y="13292"/>
              <a:ext cx="822405" cy="706165"/>
            </a:xfrm>
            <a:custGeom>
              <a:avLst/>
              <a:gdLst/>
              <a:ahLst/>
              <a:cxnLst/>
              <a:rect l="l" t="t" r="r" b="b"/>
              <a:pathLst>
                <a:path w="812800" h="717765">
                  <a:moveTo>
                    <a:pt x="609600" y="0"/>
                  </a:moveTo>
                  <a:lnTo>
                    <a:pt x="0" y="0"/>
                  </a:lnTo>
                  <a:lnTo>
                    <a:pt x="0" y="717765"/>
                  </a:lnTo>
                  <a:lnTo>
                    <a:pt x="609600" y="717765"/>
                  </a:lnTo>
                  <a:lnTo>
                    <a:pt x="812800" y="358882"/>
                  </a:lnTo>
                  <a:lnTo>
                    <a:pt x="609600" y="0"/>
                  </a:lnTo>
                  <a:close/>
                </a:path>
              </a:pathLst>
            </a:custGeom>
            <a:blipFill>
              <a:blip r:embed="rId3"/>
              <a:stretch>
                <a:fillRect t="-17993" b="-17993"/>
              </a:stretch>
            </a:blipFill>
          </p:spPr>
        </p:sp>
      </p:grpSp>
      <p:sp>
        <p:nvSpPr>
          <p:cNvPr id="5" name="TextBox 5"/>
          <p:cNvSpPr txBox="1"/>
          <p:nvPr/>
        </p:nvSpPr>
        <p:spPr>
          <a:xfrm>
            <a:off x="9753600" y="2419770"/>
            <a:ext cx="7554416" cy="2037930"/>
          </a:xfrm>
          <a:prstGeom prst="rect">
            <a:avLst/>
          </a:prstGeom>
        </p:spPr>
        <p:txBody>
          <a:bodyPr wrap="square" lIns="0" tIns="0" rIns="0" bIns="0" rtlCol="0" anchor="t">
            <a:spAutoFit/>
          </a:bodyPr>
          <a:lstStyle/>
          <a:p>
            <a:pPr marL="312420" lvl="1" algn="just">
              <a:lnSpc>
                <a:spcPts val="4055"/>
              </a:lnSpc>
            </a:pP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With soft pods, shiny, and full of natural vanillin, this vanilla is carefully prepared in Madagascar using traditional methods. </a:t>
            </a:r>
            <a:endPar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a:p>
            <a:pPr marL="312420" lvl="1" algn="just">
              <a:lnSpc>
                <a:spcPts val="4055"/>
              </a:lnSpc>
            </a:pP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Ready to use and brings a rich, refined, flavor to high-end products.</a:t>
            </a:r>
            <a:endParaRPr lang="en-US" sz="2000"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
        <p:nvSpPr>
          <p:cNvPr id="7" name="TextBox 9"/>
          <p:cNvSpPr txBox="1"/>
          <p:nvPr/>
        </p:nvSpPr>
        <p:spPr>
          <a:xfrm>
            <a:off x="10058400" y="6696313"/>
            <a:ext cx="6755448" cy="2769989"/>
          </a:xfrm>
          <a:prstGeom prst="rect">
            <a:avLst/>
          </a:prstGeom>
        </p:spPr>
        <p:txBody>
          <a:bodyPr wrap="square" lIns="0" tIns="0" rIns="0" bIns="0" rtlCol="0" anchor="t">
            <a:spAutoFit/>
          </a:bodyPr>
          <a:lstStyle/>
          <a:p>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Prices</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 </a:t>
            </a:r>
            <a:r>
              <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t>
            </a:r>
            <a:endPar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a:p>
            <a:endParaRPr lang="en-US" sz="2000" spc="-543" dirty="0" smtClean="0">
              <a:solidFill>
                <a:srgbClr val="000000"/>
              </a:solidFill>
              <a:latin typeface="Tenor Sans" panose="02000000000000000000"/>
              <a:ea typeface="Tenor Sans" panose="02000000000000000000"/>
              <a:cs typeface="Tenor Sans" panose="02000000000000000000"/>
              <a:sym typeface="Tenor Sans"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NOIR 1 : 175 000 MGA / kg </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NOIR 2  (TK) : 164 000 MGA / kg</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dirty="0">
              <a:solidFill>
                <a:srgbClr val="000000"/>
              </a:solidFill>
              <a:latin typeface="Forum" panose="02000000000000000000"/>
              <a:ea typeface="Forum" panose="02000000000000000000"/>
              <a:cs typeface="Forum" panose="02000000000000000000"/>
              <a:sym typeface="Forum" panose="02000000000000000000"/>
            </a:endParaRPr>
          </a:p>
          <a:p>
            <a:endParaRPr lang="en-US" sz="2800" spc="-543" dirty="0">
              <a:solidFill>
                <a:srgbClr val="000000"/>
              </a:solidFill>
              <a:latin typeface="Forum" panose="02000000000000000000"/>
              <a:ea typeface="Tenor Sans" panose="02000000000000000000"/>
              <a:cs typeface="Tenor Sans" panose="02000000000000000000"/>
              <a:sym typeface="Forum" panose="02000000000000000000"/>
            </a:endParaRPr>
          </a:p>
        </p:txBody>
      </p:sp>
      <p:sp>
        <p:nvSpPr>
          <p:cNvPr id="8" name="ZoneTexte 7"/>
          <p:cNvSpPr txBox="1"/>
          <p:nvPr/>
        </p:nvSpPr>
        <p:spPr>
          <a:xfrm>
            <a:off x="9906000" y="349737"/>
            <a:ext cx="5056684" cy="923330"/>
          </a:xfrm>
          <a:prstGeom prst="rect">
            <a:avLst/>
          </a:prstGeom>
          <a:noFill/>
        </p:spPr>
        <p:txBody>
          <a:bodyPr wrap="square" rtlCol="0">
            <a:spAutoFit/>
          </a:bodyPr>
          <a:lstStyle/>
          <a:p>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La </a:t>
            </a:r>
            <a:r>
              <a:rPr lang="en-US" sz="5400" spc="-543" dirty="0" err="1" smtClean="0">
                <a:solidFill>
                  <a:srgbClr val="000000"/>
                </a:solidFill>
                <a:latin typeface="Tenor Sans" panose="02000000000000000000"/>
                <a:ea typeface="Tenor Sans" panose="02000000000000000000"/>
                <a:cs typeface="Tenor Sans" panose="02000000000000000000"/>
                <a:sym typeface="Tenor Sans" panose="02000000000000000000"/>
              </a:rPr>
              <a:t>Vanille</a:t>
            </a:r>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 Noir</a:t>
            </a:r>
            <a:endPar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6" name="ZoneTexte 5"/>
          <p:cNvSpPr txBox="1"/>
          <p:nvPr/>
        </p:nvSpPr>
        <p:spPr>
          <a:xfrm>
            <a:off x="9906000" y="1273067"/>
            <a:ext cx="3962400" cy="584775"/>
          </a:xfrm>
          <a:prstGeom prst="rect">
            <a:avLst/>
          </a:prstGeom>
          <a:noFill/>
        </p:spPr>
        <p:txBody>
          <a:bodyPr wrap="square" rtlCol="0">
            <a:spAutoFit/>
          </a:bodyPr>
          <a:lstStyle/>
          <a:p>
            <a:r>
              <a:rPr lang="en-US" sz="3200" i="1" spc="-543" dirty="0" smtClean="0">
                <a:solidFill>
                  <a:srgbClr val="000000"/>
                </a:solidFill>
                <a:latin typeface="Tenor Sans" panose="02000000000000000000"/>
                <a:sym typeface="Tenor Sans" panose="02000000000000000000"/>
              </a:rPr>
              <a:t>Premium  black vanilla</a:t>
            </a:r>
            <a:endParaRPr lang="fr-FR" sz="3200" i="1" dirty="0"/>
          </a:p>
        </p:txBody>
      </p:sp>
      <p:sp>
        <p:nvSpPr>
          <p:cNvPr id="9" name="TextBox 5"/>
          <p:cNvSpPr txBox="1"/>
          <p:nvPr/>
        </p:nvSpPr>
        <p:spPr>
          <a:xfrm>
            <a:off x="9753600" y="4995340"/>
            <a:ext cx="7554416" cy="986360"/>
          </a:xfrm>
          <a:prstGeom prst="rect">
            <a:avLst/>
          </a:prstGeom>
        </p:spPr>
        <p:txBody>
          <a:bodyPr wrap="square" lIns="0" tIns="0" rIns="0" bIns="0" rtlCol="0" anchor="t">
            <a:spAutoFit/>
          </a:bodyPr>
          <a:lstStyle/>
          <a:p>
            <a:pPr marL="312420" lvl="1" algn="just">
              <a:lnSpc>
                <a:spcPts val="4055"/>
              </a:lnSpc>
            </a:pPr>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Examples of use :  </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Fine pastries and gourmet desserts, flavored rum and spirits, natural cosmetics and perfumes, ...</a:t>
            </a:r>
            <a:endParaRPr lang="en-US" sz="2000" b="1"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FBDB6"/>
        </a:solidFill>
        <a:effectLst/>
      </p:bgPr>
    </p:bg>
    <p:spTree>
      <p:nvGrpSpPr>
        <p:cNvPr id="1" name=""/>
        <p:cNvGrpSpPr/>
        <p:nvPr/>
      </p:nvGrpSpPr>
      <p:grpSpPr>
        <a:xfrm>
          <a:off x="0" y="0"/>
          <a:ext cx="0" cy="0"/>
          <a:chOff x="0" y="0"/>
          <a:chExt cx="0" cy="0"/>
        </a:xfrm>
      </p:grpSpPr>
      <p:sp>
        <p:nvSpPr>
          <p:cNvPr id="15" name="Rectangle 14"/>
          <p:cNvSpPr/>
          <p:nvPr/>
        </p:nvSpPr>
        <p:spPr>
          <a:xfrm flipH="1" flipV="1">
            <a:off x="5791200" y="-281984"/>
            <a:ext cx="13030200" cy="10835683"/>
          </a:xfrm>
          <a:prstGeom prst="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Freeform 2"/>
          <p:cNvSpPr/>
          <p:nvPr/>
        </p:nvSpPr>
        <p:spPr>
          <a:xfrm rot="-816782">
            <a:off x="16374672" y="-92434"/>
            <a:ext cx="1793204" cy="1529114"/>
          </a:xfrm>
          <a:custGeom>
            <a:avLst/>
            <a:gdLst/>
            <a:ahLst/>
            <a:cxnLst/>
            <a:rect l="l" t="t" r="r" b="b"/>
            <a:pathLst>
              <a:path w="1793204" h="1529114">
                <a:moveTo>
                  <a:pt x="0" y="0"/>
                </a:moveTo>
                <a:lnTo>
                  <a:pt x="1793204" y="0"/>
                </a:lnTo>
                <a:lnTo>
                  <a:pt x="1793204" y="1529114"/>
                </a:lnTo>
                <a:lnTo>
                  <a:pt x="0" y="1529114"/>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grpSp>
        <p:nvGrpSpPr>
          <p:cNvPr id="3" name="Group 3"/>
          <p:cNvGrpSpPr/>
          <p:nvPr/>
        </p:nvGrpSpPr>
        <p:grpSpPr>
          <a:xfrm>
            <a:off x="-990600" y="-38100"/>
            <a:ext cx="10317480" cy="10325100"/>
            <a:chOff x="0" y="0"/>
            <a:chExt cx="812800" cy="717765"/>
          </a:xfrm>
        </p:grpSpPr>
        <p:sp>
          <p:nvSpPr>
            <p:cNvPr id="4" name="Freeform 4"/>
            <p:cNvSpPr/>
            <p:nvPr/>
          </p:nvSpPr>
          <p:spPr>
            <a:xfrm>
              <a:off x="0" y="0"/>
              <a:ext cx="812800" cy="717765"/>
            </a:xfrm>
            <a:custGeom>
              <a:avLst/>
              <a:gdLst/>
              <a:ahLst/>
              <a:cxnLst/>
              <a:rect l="l" t="t" r="r" b="b"/>
              <a:pathLst>
                <a:path w="812800" h="717765">
                  <a:moveTo>
                    <a:pt x="609600" y="0"/>
                  </a:moveTo>
                  <a:lnTo>
                    <a:pt x="0" y="0"/>
                  </a:lnTo>
                  <a:lnTo>
                    <a:pt x="0" y="717765"/>
                  </a:lnTo>
                  <a:lnTo>
                    <a:pt x="609600" y="717765"/>
                  </a:lnTo>
                  <a:lnTo>
                    <a:pt x="812800" y="358882"/>
                  </a:lnTo>
                  <a:lnTo>
                    <a:pt x="609600" y="0"/>
                  </a:lnTo>
                  <a:close/>
                </a:path>
              </a:pathLst>
            </a:custGeom>
            <a:blipFill>
              <a:blip r:embed="rId3"/>
              <a:stretch>
                <a:fillRect t="-35085" b="-35085"/>
              </a:stretch>
            </a:blipFill>
          </p:spPr>
        </p:sp>
      </p:grpSp>
      <p:sp>
        <p:nvSpPr>
          <p:cNvPr id="7" name="ZoneTexte 6"/>
          <p:cNvSpPr txBox="1"/>
          <p:nvPr/>
        </p:nvSpPr>
        <p:spPr>
          <a:xfrm>
            <a:off x="9878516" y="349737"/>
            <a:ext cx="6580684" cy="923330"/>
          </a:xfrm>
          <a:prstGeom prst="rect">
            <a:avLst/>
          </a:prstGeom>
          <a:noFill/>
        </p:spPr>
        <p:txBody>
          <a:bodyPr wrap="square" rtlCol="0">
            <a:spAutoFit/>
          </a:bodyPr>
          <a:lstStyle/>
          <a:p>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La </a:t>
            </a:r>
            <a:r>
              <a:rPr lang="en-US" sz="5400" spc="-543" dirty="0" err="1" smtClean="0">
                <a:solidFill>
                  <a:srgbClr val="000000"/>
                </a:solidFill>
                <a:latin typeface="Tenor Sans" panose="02000000000000000000"/>
                <a:ea typeface="Tenor Sans" panose="02000000000000000000"/>
                <a:cs typeface="Tenor Sans" panose="02000000000000000000"/>
                <a:sym typeface="Tenor Sans" panose="02000000000000000000"/>
              </a:rPr>
              <a:t>Vanille</a:t>
            </a:r>
            <a:r>
              <a:rPr lang="en-US" sz="5400" spc="-543" dirty="0" smtClean="0">
                <a:solidFill>
                  <a:srgbClr val="000000"/>
                </a:solidFill>
                <a:latin typeface="Tenor Sans" panose="02000000000000000000"/>
                <a:ea typeface="Tenor Sans" panose="02000000000000000000"/>
                <a:cs typeface="Tenor Sans" panose="02000000000000000000"/>
                <a:sym typeface="Tenor Sans" panose="02000000000000000000"/>
              </a:rPr>
              <a:t> Rouge</a:t>
            </a:r>
            <a:endParaRPr lang="fr-FR" dirty="0"/>
          </a:p>
        </p:txBody>
      </p:sp>
      <p:sp>
        <p:nvSpPr>
          <p:cNvPr id="8" name="TextBox 5"/>
          <p:cNvSpPr txBox="1"/>
          <p:nvPr/>
        </p:nvSpPr>
        <p:spPr>
          <a:xfrm>
            <a:off x="9753600" y="2419770"/>
            <a:ext cx="7554416" cy="1512145"/>
          </a:xfrm>
          <a:prstGeom prst="rect">
            <a:avLst/>
          </a:prstGeom>
        </p:spPr>
        <p:txBody>
          <a:bodyPr wrap="square" lIns="0" tIns="0" rIns="0" bIns="0" rtlCol="0" anchor="t">
            <a:spAutoFit/>
          </a:bodyPr>
          <a:lstStyle/>
          <a:p>
            <a:pPr marL="312420" lvl="1" algn="just">
              <a:lnSpc>
                <a:spcPts val="4055"/>
              </a:lnSpc>
            </a:pP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This vanilla is slightly dried and perfect for professionals who work with large volumes. </a:t>
            </a:r>
            <a:r>
              <a:rPr lang="en-US" sz="2000" dirty="0">
                <a:solidFill>
                  <a:srgbClr val="000000"/>
                </a:solidFill>
                <a:latin typeface="Open Sans" panose="020B0606030504020204" charset="0"/>
                <a:ea typeface="Open Sans" panose="020B0606030504020204" charset="0"/>
                <a:cs typeface="Open Sans" panose="020B0606030504020204" charset="0"/>
                <a:sym typeface="Forum" panose="02000000000000000000"/>
              </a:rPr>
              <a:t>H</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as good flavor yield and good choice for making natural vanilla products.</a:t>
            </a:r>
            <a:endParaRPr lang="en-US" sz="2000"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
        <p:nvSpPr>
          <p:cNvPr id="9" name="TextBox 9"/>
          <p:cNvSpPr txBox="1"/>
          <p:nvPr/>
        </p:nvSpPr>
        <p:spPr>
          <a:xfrm>
            <a:off x="10058400" y="6696313"/>
            <a:ext cx="6755448" cy="3323987"/>
          </a:xfrm>
          <a:prstGeom prst="rect">
            <a:avLst/>
          </a:prstGeom>
        </p:spPr>
        <p:txBody>
          <a:bodyPr wrap="square" lIns="0" tIns="0" rIns="0" bIns="0" rtlCol="0" anchor="t">
            <a:spAutoFit/>
          </a:bodyPr>
          <a:lstStyle/>
          <a:p>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Prices</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 </a:t>
            </a:r>
            <a:r>
              <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a:t>
            </a:r>
            <a:endParaRPr lang="en-US"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a:p>
            <a:endParaRPr lang="en-US" sz="2000" spc="-543" dirty="0" smtClean="0">
              <a:solidFill>
                <a:srgbClr val="000000"/>
              </a:solidFill>
              <a:latin typeface="Tenor Sans" panose="02000000000000000000"/>
              <a:ea typeface="Tenor Sans" panose="02000000000000000000"/>
              <a:cs typeface="Tenor Sans" panose="02000000000000000000"/>
              <a:sym typeface="Tenor Sans"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ROUGE 1 : 140 000 MGA / kg </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ROUGE 2 : 125 000 MGA / kg</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dirty="0">
              <a:solidFill>
                <a:srgbClr val="000000"/>
              </a:solidFill>
              <a:latin typeface="Forum" panose="02000000000000000000"/>
              <a:ea typeface="Forum" panose="02000000000000000000"/>
              <a:cs typeface="Forum" panose="02000000000000000000"/>
              <a:sym typeface="Forum" panose="02000000000000000000"/>
            </a:endParaRPr>
          </a:p>
          <a:p>
            <a:r>
              <a:rPr lang="en-US" sz="2800" dirty="0" smtClean="0">
                <a:solidFill>
                  <a:srgbClr val="000000"/>
                </a:solidFill>
                <a:latin typeface="Forum" panose="02000000000000000000"/>
                <a:ea typeface="Forum" panose="02000000000000000000"/>
                <a:cs typeface="Forum" panose="02000000000000000000"/>
                <a:sym typeface="Forum" panose="02000000000000000000"/>
              </a:rPr>
              <a:t>ROUGE 3 : 100 000 MGA / kg</a:t>
            </a:r>
            <a:endParaRPr lang="en-US" sz="2800" dirty="0" smtClean="0">
              <a:solidFill>
                <a:srgbClr val="000000"/>
              </a:solidFill>
              <a:latin typeface="Forum" panose="02000000000000000000"/>
              <a:ea typeface="Forum" panose="02000000000000000000"/>
              <a:cs typeface="Forum" panose="02000000000000000000"/>
              <a:sym typeface="Forum" panose="02000000000000000000"/>
            </a:endParaRPr>
          </a:p>
          <a:p>
            <a:endParaRPr lang="en-US" sz="2800" spc="-543" dirty="0">
              <a:solidFill>
                <a:srgbClr val="000000"/>
              </a:solidFill>
              <a:latin typeface="Forum" panose="02000000000000000000"/>
              <a:ea typeface="Tenor Sans" panose="02000000000000000000"/>
              <a:cs typeface="Tenor Sans" panose="02000000000000000000"/>
              <a:sym typeface="Forum" panose="02000000000000000000"/>
            </a:endParaRPr>
          </a:p>
        </p:txBody>
      </p:sp>
      <p:sp>
        <p:nvSpPr>
          <p:cNvPr id="10" name="ZoneTexte 9"/>
          <p:cNvSpPr txBox="1"/>
          <p:nvPr/>
        </p:nvSpPr>
        <p:spPr>
          <a:xfrm>
            <a:off x="9906000" y="1273067"/>
            <a:ext cx="3962400" cy="584775"/>
          </a:xfrm>
          <a:prstGeom prst="rect">
            <a:avLst/>
          </a:prstGeom>
          <a:noFill/>
        </p:spPr>
        <p:txBody>
          <a:bodyPr wrap="square" rtlCol="0">
            <a:spAutoFit/>
          </a:bodyPr>
          <a:lstStyle/>
          <a:p>
            <a:r>
              <a:rPr lang="en-US" sz="3200" i="1" spc="-543" dirty="0" smtClean="0">
                <a:solidFill>
                  <a:srgbClr val="000000"/>
                </a:solidFill>
                <a:latin typeface="Tenor Sans" panose="02000000000000000000"/>
                <a:sym typeface="Tenor Sans" panose="02000000000000000000"/>
              </a:rPr>
              <a:t>Red  vanilla </a:t>
            </a:r>
            <a:endParaRPr lang="fr-FR" sz="3200" i="1" dirty="0"/>
          </a:p>
        </p:txBody>
      </p:sp>
      <p:sp>
        <p:nvSpPr>
          <p:cNvPr id="11" name="TextBox 5"/>
          <p:cNvSpPr txBox="1"/>
          <p:nvPr/>
        </p:nvSpPr>
        <p:spPr>
          <a:xfrm>
            <a:off x="9753600" y="4533900"/>
            <a:ext cx="7554416" cy="1510478"/>
          </a:xfrm>
          <a:prstGeom prst="rect">
            <a:avLst/>
          </a:prstGeom>
        </p:spPr>
        <p:txBody>
          <a:bodyPr wrap="square" lIns="0" tIns="0" rIns="0" bIns="0" rtlCol="0" anchor="t">
            <a:spAutoFit/>
          </a:bodyPr>
          <a:lstStyle/>
          <a:p>
            <a:pPr marL="312420" lvl="1" algn="just">
              <a:lnSpc>
                <a:spcPts val="4055"/>
              </a:lnSpc>
            </a:pPr>
            <a:r>
              <a:rPr lang="en-US" sz="2000" b="1"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Examples of use :  </a:t>
            </a:r>
            <a:r>
              <a:rPr lang="en-US" sz="2000" dirty="0" smtClean="0">
                <a:solidFill>
                  <a:srgbClr val="000000"/>
                </a:solidFill>
                <a:latin typeface="Open Sans" panose="020B0606030504020204" charset="0"/>
                <a:ea typeface="Open Sans" panose="020B0606030504020204" charset="0"/>
                <a:cs typeface="Open Sans" panose="020B0606030504020204" charset="0"/>
                <a:sym typeface="Forum" panose="02000000000000000000"/>
              </a:rPr>
              <a:t>Vanilla extract production, chocolate and candy making, dairy products like yogurt and desserts, flavored beers and drinks, …</a:t>
            </a:r>
            <a:endParaRPr lang="en-US" sz="2000" b="1" dirty="0">
              <a:solidFill>
                <a:srgbClr val="000000"/>
              </a:solidFill>
              <a:latin typeface="Open Sans" panose="020B0606030504020204" charset="0"/>
              <a:ea typeface="Open Sans" panose="020B0606030504020204" charset="0"/>
              <a:cs typeface="Open Sans" panose="020B0606030504020204" charset="0"/>
              <a:sym typeface="Forum" panose="0200000000000000000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FDFE1"/>
        </a:solidFill>
        <a:effectLst/>
      </p:bgPr>
    </p:bg>
    <p:spTree>
      <p:nvGrpSpPr>
        <p:cNvPr id="1" name=""/>
        <p:cNvGrpSpPr/>
        <p:nvPr/>
      </p:nvGrpSpPr>
      <p:grpSpPr>
        <a:xfrm>
          <a:off x="0" y="0"/>
          <a:ext cx="0" cy="0"/>
          <a:chOff x="0" y="0"/>
          <a:chExt cx="0" cy="0"/>
        </a:xfrm>
      </p:grpSpPr>
      <p:grpSp>
        <p:nvGrpSpPr>
          <p:cNvPr id="3" name="Group 3"/>
          <p:cNvGrpSpPr/>
          <p:nvPr/>
        </p:nvGrpSpPr>
        <p:grpSpPr>
          <a:xfrm>
            <a:off x="10017812" y="1493563"/>
            <a:ext cx="8270185" cy="8270185"/>
            <a:chOff x="18162" y="0"/>
            <a:chExt cx="812800" cy="812800"/>
          </a:xfrm>
        </p:grpSpPr>
        <p:sp>
          <p:nvSpPr>
            <p:cNvPr id="4" name="Freeform 4"/>
            <p:cNvSpPr/>
            <p:nvPr/>
          </p:nvSpPr>
          <p:spPr>
            <a:xfrm>
              <a:off x="18162"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1"/>
              <a:stretch>
                <a:fillRect l="-24948" r="-24948"/>
              </a:stretch>
            </a:blipFill>
          </p:spPr>
        </p:sp>
      </p:grpSp>
      <p:sp>
        <p:nvSpPr>
          <p:cNvPr id="5" name="Freeform 5"/>
          <p:cNvSpPr/>
          <p:nvPr/>
        </p:nvSpPr>
        <p:spPr>
          <a:xfrm rot="-816782">
            <a:off x="154717" y="-54066"/>
            <a:ext cx="1792695" cy="1528680"/>
          </a:xfrm>
          <a:custGeom>
            <a:avLst/>
            <a:gdLst/>
            <a:ahLst/>
            <a:cxnLst/>
            <a:rect l="l" t="t" r="r" b="b"/>
            <a:pathLst>
              <a:path w="1792695" h="1528680">
                <a:moveTo>
                  <a:pt x="0" y="0"/>
                </a:moveTo>
                <a:lnTo>
                  <a:pt x="1792695" y="0"/>
                </a:lnTo>
                <a:lnTo>
                  <a:pt x="1792695" y="1528680"/>
                </a:lnTo>
                <a:lnTo>
                  <a:pt x="0" y="15286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3161318" y="430488"/>
            <a:ext cx="10154543" cy="1063075"/>
          </a:xfrm>
          <a:prstGeom prst="rect">
            <a:avLst/>
          </a:prstGeom>
        </p:spPr>
        <p:txBody>
          <a:bodyPr lIns="0" tIns="0" rIns="0" bIns="0" rtlCol="0" anchor="t">
            <a:spAutoFit/>
          </a:bodyPr>
          <a:lstStyle/>
          <a:p>
            <a:pPr algn="ctr">
              <a:lnSpc>
                <a:spcPts val="8605"/>
              </a:lnSpc>
            </a:pPr>
            <a:r>
              <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rPr>
              <a:t>#2 CLOVE ESSENTIAL OIL </a:t>
            </a:r>
            <a:endParaRPr lang="en-US" sz="6145" spc="-245" dirty="0">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7" name="TextBox 7"/>
          <p:cNvSpPr txBox="1"/>
          <p:nvPr/>
        </p:nvSpPr>
        <p:spPr>
          <a:xfrm>
            <a:off x="838200" y="2202248"/>
            <a:ext cx="9326002" cy="6758260"/>
          </a:xfrm>
          <a:prstGeom prst="rect">
            <a:avLst/>
          </a:prstGeom>
        </p:spPr>
        <p:txBody>
          <a:bodyPr lIns="0" tIns="0" rIns="0" bIns="0" rtlCol="0" anchor="t">
            <a:spAutoFit/>
          </a:bodyPr>
          <a:lstStyle/>
          <a:p>
            <a:pPr algn="just">
              <a:lnSpc>
                <a:spcPts val="308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General Description</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a:t>
            </a:r>
            <a:endPar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endPar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Clove essential oil is obtained through steam distillation of the dried flower buds of the clove tree. Renowned for its powerful aromatic and therapeutic properties, it is distinguished by its warm, spicy, and slightly woody fragrance.</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endParaRPr lang="en-US" sz="2205"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Key Characteristics</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a:t>
            </a:r>
            <a:endPar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endParaRPr lang="en-US" sz="2205"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marL="476250" lvl="1" indent="-238125" algn="just">
              <a:lnSpc>
                <a:spcPts val="3085"/>
              </a:lnSpc>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Appearance: Clear to pale yellow or golden brown liquid.</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Aroma: Strong, warm, spicy scent with subtle fruity notes.</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Botanical Source: </a:t>
            </a:r>
            <a:r>
              <a:rPr lang="en-US" sz="2000" dirty="0" err="1">
                <a:solidFill>
                  <a:srgbClr val="000000"/>
                </a:solidFill>
                <a:latin typeface="Open Sans" panose="020B0606030504020204"/>
                <a:ea typeface="Open Sans" panose="020B0606030504020204"/>
                <a:cs typeface="Open Sans" panose="020B0606030504020204"/>
                <a:sym typeface="Open Sans" panose="020B0606030504020204"/>
              </a:rPr>
              <a:t>Syzygium</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 </a:t>
            </a:r>
            <a:r>
              <a:rPr lang="en-US" sz="2000" dirty="0" err="1">
                <a:solidFill>
                  <a:srgbClr val="000000"/>
                </a:solidFill>
                <a:latin typeface="Open Sans" panose="020B0606030504020204"/>
                <a:ea typeface="Open Sans" panose="020B0606030504020204"/>
                <a:cs typeface="Open Sans" panose="020B0606030504020204"/>
                <a:sym typeface="Open Sans" panose="020B0606030504020204"/>
              </a:rPr>
              <a:t>aromaticum</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 (family </a:t>
            </a:r>
            <a:r>
              <a:rPr lang="en-US" sz="2000" dirty="0" err="1">
                <a:solidFill>
                  <a:srgbClr val="000000"/>
                </a:solidFill>
                <a:latin typeface="Open Sans" panose="020B0606030504020204"/>
                <a:ea typeface="Open Sans" panose="020B0606030504020204"/>
                <a:cs typeface="Open Sans" panose="020B0606030504020204"/>
                <a:sym typeface="Open Sans" panose="020B0606030504020204"/>
              </a:rPr>
              <a:t>Myrtaceae</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Extraction Method: Steam distillation.</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76250" lvl="1" indent="-238125" algn="just">
              <a:lnSpc>
                <a:spcPts val="308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Plant Part Used: Dried flower buds (cloves).</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endParaRPr lang="en-US" sz="2205"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308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Price </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  </a:t>
            </a:r>
            <a:endPar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endParaRPr lang="en-US" sz="2205"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3085"/>
              </a:lnSpc>
              <a:spcBef>
                <a:spcPct val="0"/>
              </a:spcBef>
            </a:pPr>
            <a:r>
              <a:rPr lang="en-US" sz="3200" dirty="0" smtClean="0">
                <a:solidFill>
                  <a:srgbClr val="000000"/>
                </a:solidFill>
                <a:latin typeface="Forum" panose="02000000000000000000"/>
                <a:ea typeface="Forum" panose="02000000000000000000"/>
                <a:cs typeface="Forum" panose="02000000000000000000"/>
                <a:sym typeface="Forum" panose="02000000000000000000"/>
              </a:rPr>
              <a:t>55 000MGA /L </a:t>
            </a:r>
            <a:endParaRPr lang="en-US" sz="3200" dirty="0">
              <a:solidFill>
                <a:srgbClr val="000000"/>
              </a:solidFill>
              <a:latin typeface="Forum" panose="02000000000000000000"/>
              <a:ea typeface="Forum" panose="02000000000000000000"/>
              <a:cs typeface="Forum" panose="02000000000000000000"/>
              <a:sym typeface="Forum" panose="02000000000000000000"/>
            </a:endParaRPr>
          </a:p>
        </p:txBody>
      </p:sp>
      <p:sp>
        <p:nvSpPr>
          <p:cNvPr id="8" name="ZoneTexte 7"/>
          <p:cNvSpPr txBox="1"/>
          <p:nvPr/>
        </p:nvSpPr>
        <p:spPr>
          <a:xfrm>
            <a:off x="762000" y="9497080"/>
            <a:ext cx="10591800" cy="523220"/>
          </a:xfrm>
          <a:prstGeom prst="rect">
            <a:avLst/>
          </a:prstGeom>
          <a:noFill/>
        </p:spPr>
        <p:txBody>
          <a:bodyPr wrap="square" rtlCol="0">
            <a:spAutoFit/>
          </a:bodyPr>
          <a:lstStyle/>
          <a:p>
            <a:r>
              <a:rPr lang="fr-FR" sz="2800" b="1" i="1" dirty="0" smtClean="0">
                <a:solidFill>
                  <a:schemeClr val="accent3">
                    <a:lumMod val="50000"/>
                  </a:schemeClr>
                </a:solidFill>
                <a:latin typeface="Forum" panose="02000000000000000000" charset="0"/>
              </a:rPr>
              <a:t>Bientôt </a:t>
            </a:r>
            <a:r>
              <a:rPr lang="fr-FR" sz="2800" b="1" i="1" dirty="0" smtClean="0">
                <a:solidFill>
                  <a:schemeClr val="accent3">
                    <a:lumMod val="50000"/>
                  </a:schemeClr>
                </a:solidFill>
                <a:latin typeface="Forum" panose="02000000000000000000" charset="0"/>
              </a:rPr>
              <a:t>certifié </a:t>
            </a:r>
            <a:r>
              <a:rPr lang="fr-FR" sz="2800" b="1" i="1" dirty="0" smtClean="0">
                <a:solidFill>
                  <a:schemeClr val="accent3">
                    <a:lumMod val="50000"/>
                  </a:schemeClr>
                </a:solidFill>
                <a:latin typeface="Forum" panose="02000000000000000000" charset="0"/>
              </a:rPr>
              <a:t>BIO  </a:t>
            </a:r>
            <a:r>
              <a:rPr lang="fr-FR" sz="2800" b="1" i="1" dirty="0" smtClean="0">
                <a:solidFill>
                  <a:schemeClr val="accent3">
                    <a:lumMod val="50000"/>
                  </a:schemeClr>
                </a:solidFill>
                <a:latin typeface="Forum" panose="02000000000000000000" charset="0"/>
              </a:rPr>
              <a:t>!!! </a:t>
            </a:r>
            <a:endParaRPr lang="fr-FR" sz="2800" b="1" i="1" dirty="0">
              <a:solidFill>
                <a:schemeClr val="accent3">
                  <a:lumMod val="50000"/>
                </a:schemeClr>
              </a:solidFill>
              <a:latin typeface="Forum" panose="02000000000000000000"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B9875"/>
        </a:solidFill>
        <a:effectLst/>
      </p:bgPr>
    </p:bg>
    <p:spTree>
      <p:nvGrpSpPr>
        <p:cNvPr id="1" name=""/>
        <p:cNvGrpSpPr/>
        <p:nvPr/>
      </p:nvGrpSpPr>
      <p:grpSpPr>
        <a:xfrm>
          <a:off x="0" y="0"/>
          <a:ext cx="0" cy="0"/>
          <a:chOff x="0" y="0"/>
          <a:chExt cx="0" cy="0"/>
        </a:xfrm>
      </p:grpSpPr>
      <p:sp>
        <p:nvSpPr>
          <p:cNvPr id="9" name="Rectangle 8"/>
          <p:cNvSpPr/>
          <p:nvPr/>
        </p:nvSpPr>
        <p:spPr>
          <a:xfrm>
            <a:off x="-1524000" y="-545286"/>
            <a:ext cx="20269200" cy="11163300"/>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fr-FR" dirty="0"/>
          </a:p>
        </p:txBody>
      </p:sp>
      <p:sp>
        <p:nvSpPr>
          <p:cNvPr id="2" name="Freeform 2"/>
          <p:cNvSpPr/>
          <p:nvPr/>
        </p:nvSpPr>
        <p:spPr>
          <a:xfrm rot="-816782">
            <a:off x="154717" y="-224613"/>
            <a:ext cx="1792695" cy="1528680"/>
          </a:xfrm>
          <a:custGeom>
            <a:avLst/>
            <a:gdLst/>
            <a:ahLst/>
            <a:cxnLst/>
            <a:rect l="l" t="t" r="r" b="b"/>
            <a:pathLst>
              <a:path w="1792695" h="1528680">
                <a:moveTo>
                  <a:pt x="0" y="0"/>
                </a:moveTo>
                <a:lnTo>
                  <a:pt x="1792695" y="0"/>
                </a:lnTo>
                <a:lnTo>
                  <a:pt x="1792695" y="1528680"/>
                </a:lnTo>
                <a:lnTo>
                  <a:pt x="0" y="1528680"/>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grpSp>
        <p:nvGrpSpPr>
          <p:cNvPr id="3" name="Group 3"/>
          <p:cNvGrpSpPr/>
          <p:nvPr/>
        </p:nvGrpSpPr>
        <p:grpSpPr>
          <a:xfrm rot="-10800000">
            <a:off x="6248400" y="2335514"/>
            <a:ext cx="6180822" cy="7951485"/>
            <a:chOff x="0" y="0"/>
            <a:chExt cx="660400" cy="812800"/>
          </a:xfrm>
        </p:grpSpPr>
        <p:sp>
          <p:nvSpPr>
            <p:cNvPr id="4" name="Freeform 4"/>
            <p:cNvSpPr/>
            <p:nvPr/>
          </p:nvSpPr>
          <p:spPr>
            <a:xfrm>
              <a:off x="0" y="0"/>
              <a:ext cx="660400" cy="812800"/>
            </a:xfrm>
            <a:custGeom>
              <a:avLst/>
              <a:gdLst/>
              <a:ahLst/>
              <a:cxnLst/>
              <a:rect l="l" t="t" r="r" b="b"/>
              <a:pathLst>
                <a:path w="660400" h="8128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blipFill>
              <a:blip r:embed="rId3"/>
              <a:stretch>
                <a:fillRect t="-15619" b="-15619"/>
              </a:stretch>
            </a:blipFill>
          </p:spPr>
        </p:sp>
      </p:grpSp>
      <p:sp>
        <p:nvSpPr>
          <p:cNvPr id="5" name="TextBox 5"/>
          <p:cNvSpPr txBox="1"/>
          <p:nvPr/>
        </p:nvSpPr>
        <p:spPr>
          <a:xfrm>
            <a:off x="3245941" y="201888"/>
            <a:ext cx="11796117" cy="1063075"/>
          </a:xfrm>
          <a:prstGeom prst="rect">
            <a:avLst/>
          </a:prstGeom>
        </p:spPr>
        <p:txBody>
          <a:bodyPr lIns="0" tIns="0" rIns="0" bIns="0" rtlCol="0" anchor="t">
            <a:spAutoFit/>
          </a:bodyPr>
          <a:lstStyle/>
          <a:p>
            <a:pPr algn="l">
              <a:lnSpc>
                <a:spcPts val="8605"/>
              </a:lnSpc>
            </a:pPr>
            <a:r>
              <a:rPr lang="en-US" sz="6145" spc="-245">
                <a:solidFill>
                  <a:srgbClr val="000000"/>
                </a:solidFill>
                <a:latin typeface="Tenor Sans" panose="02000000000000000000"/>
                <a:ea typeface="Tenor Sans" panose="02000000000000000000"/>
                <a:cs typeface="Tenor Sans" panose="02000000000000000000"/>
                <a:sym typeface="Tenor Sans" panose="02000000000000000000"/>
              </a:rPr>
              <a:t>#3 PREMIUM WHOLE CLOVES </a:t>
            </a:r>
            <a:endParaRPr lang="en-US" sz="6145" spc="-245">
              <a:solidFill>
                <a:srgbClr val="000000"/>
              </a:solidFill>
              <a:latin typeface="Tenor Sans" panose="02000000000000000000"/>
              <a:ea typeface="Tenor Sans" panose="02000000000000000000"/>
              <a:cs typeface="Tenor Sans" panose="02000000000000000000"/>
              <a:sym typeface="Tenor Sans" panose="02000000000000000000"/>
            </a:endParaRPr>
          </a:p>
        </p:txBody>
      </p:sp>
      <p:sp>
        <p:nvSpPr>
          <p:cNvPr id="6" name="TextBox 6"/>
          <p:cNvSpPr txBox="1"/>
          <p:nvPr/>
        </p:nvSpPr>
        <p:spPr>
          <a:xfrm>
            <a:off x="368353" y="2210470"/>
            <a:ext cx="5422847" cy="7809830"/>
          </a:xfrm>
          <a:prstGeom prst="rect">
            <a:avLst/>
          </a:prstGeom>
        </p:spPr>
        <p:txBody>
          <a:bodyPr wrap="square" lIns="0" tIns="0" rIns="0" bIns="0" rtlCol="0" anchor="t">
            <a:spAutoFit/>
          </a:bodyPr>
          <a:lstStyle/>
          <a:p>
            <a:pPr algn="just">
              <a:lnSpc>
                <a:spcPts val="2945"/>
              </a:lnSpc>
              <a:spcBef>
                <a:spcPct val="0"/>
              </a:spcBef>
            </a:pP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    Product </a:t>
            </a: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Highlights</a:t>
            </a: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a:t>
            </a:r>
            <a:endPar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2945"/>
              </a:lnSpc>
              <a:spcBef>
                <a:spcPct val="0"/>
              </a:spcBef>
            </a:pPr>
            <a:endPar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100% Natural &amp; Handpicked: Carefully harvested before blooming and sun-dried to lock in maximum flavor and aroma.</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Rich Aroma &amp; Bold Flavor: Warm, spicy, and slightly sweet scent with a distinctive, pungent taste </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Superior Quality: Uniform dark brown color, firm texture</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Sustainable Origin: Responsibly sourced from the fertile lands of Madagascar </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marL="454660" lvl="1" indent="-227330" algn="just">
              <a:lnSpc>
                <a:spcPts val="2945"/>
              </a:lnSpc>
              <a:spcBef>
                <a:spcPct val="0"/>
              </a:spcBef>
              <a:buFont typeface="Arial" panose="020B0604020202020204"/>
              <a:buChar char="•"/>
            </a:pP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Flexible Packaging Options: Available in burlap sacks, food-grade cartons, or airtight pouches — tailored to your needs.</a:t>
            </a: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000" dirty="0">
              <a:solidFill>
                <a:srgbClr val="000000"/>
              </a:solidFill>
              <a:latin typeface="Open Sans" panose="020B0606030504020204"/>
              <a:ea typeface="Open Sans" panose="020B0606030504020204"/>
              <a:cs typeface="Open Sans" panose="020B0606030504020204"/>
              <a:sym typeface="Open Sans" panose="020B0606030504020204"/>
            </a:endParaRPr>
          </a:p>
        </p:txBody>
      </p:sp>
      <p:sp>
        <p:nvSpPr>
          <p:cNvPr id="7" name="TextBox 7"/>
          <p:cNvSpPr txBox="1"/>
          <p:nvPr/>
        </p:nvSpPr>
        <p:spPr>
          <a:xfrm>
            <a:off x="12725400" y="2204740"/>
            <a:ext cx="5106304" cy="7066037"/>
          </a:xfrm>
          <a:prstGeom prst="rect">
            <a:avLst/>
          </a:prstGeom>
        </p:spPr>
        <p:txBody>
          <a:bodyPr wrap="square" lIns="0" tIns="0" rIns="0" bIns="0" rtlCol="0" anchor="t">
            <a:spAutoFit/>
          </a:bodyPr>
          <a:lstStyle/>
          <a:p>
            <a:pPr algn="just">
              <a:lnSpc>
                <a:spcPts val="2945"/>
              </a:lnSpc>
              <a:spcBef>
                <a:spcPct val="0"/>
              </a:spcBef>
            </a:pPr>
            <a:r>
              <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rPr>
              <a:t>Ideal For:</a:t>
            </a:r>
            <a:endParaRPr lang="en-US" sz="20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2945"/>
              </a:lnSpc>
              <a:spcBef>
                <a:spcPct val="0"/>
              </a:spcBef>
            </a:pPr>
            <a:r>
              <a:rPr lang="en-US" sz="2000" dirty="0" smtClean="0">
                <a:solidFill>
                  <a:srgbClr val="000000"/>
                </a:solidFill>
                <a:latin typeface="Open Sans" panose="020B0606030504020204"/>
                <a:ea typeface="Open Sans" panose="020B0606030504020204"/>
                <a:cs typeface="Open Sans" panose="020B0606030504020204"/>
                <a:sym typeface="Open Sans" panose="020B0606030504020204"/>
              </a:rPr>
              <a:t>Perfect </a:t>
            </a:r>
            <a:r>
              <a:rPr lang="en-US" sz="2000" dirty="0">
                <a:solidFill>
                  <a:srgbClr val="000000"/>
                </a:solidFill>
                <a:latin typeface="Open Sans" panose="020B0606030504020204"/>
                <a:ea typeface="Open Sans" panose="020B0606030504020204"/>
                <a:cs typeface="Open Sans" panose="020B0606030504020204"/>
                <a:sym typeface="Open Sans" panose="020B0606030504020204"/>
              </a:rPr>
              <a:t>for culinary, cosmetic, and wellness applications. </a:t>
            </a:r>
            <a:endParaRPr lang="en-US" sz="2000" dirty="0" smtClean="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endParaRPr lang="en-US" sz="2105" i="1" dirty="0">
              <a:solidFill>
                <a:srgbClr val="000000"/>
              </a:solidFill>
              <a:latin typeface="Open Sans" panose="020B0606030504020204"/>
              <a:ea typeface="Open Sans" panose="020B0606030504020204"/>
              <a:cs typeface="Open Sans" panose="020B0606030504020204"/>
              <a:sym typeface="Open Sans" panose="020B0606030504020204"/>
            </a:endParaRPr>
          </a:p>
          <a:p>
            <a:pPr algn="just">
              <a:lnSpc>
                <a:spcPts val="2945"/>
              </a:lnSpc>
              <a:spcBef>
                <a:spcPct val="0"/>
              </a:spcBef>
            </a:pPr>
            <a:r>
              <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rPr>
              <a:t>(</a:t>
            </a:r>
            <a:r>
              <a:rPr lang="en-US" sz="2000"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rPr>
              <a:t>Gourmet food industries, tea and beverage companies, spice wholesalers, natural cosmetic brands, and aromatherapy specialists).</a:t>
            </a:r>
            <a:endParaRPr lang="en-US" sz="2000"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smtClean="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endParaRPr lang="en-US" sz="2105" i="1" dirty="0">
              <a:solidFill>
                <a:srgbClr val="000000"/>
              </a:solidFill>
              <a:latin typeface="Open Sans Italics" panose="020B0606030504020204"/>
              <a:ea typeface="Open Sans Italics" panose="020B0606030504020204"/>
              <a:cs typeface="Open Sans Italics" panose="020B0606030504020204"/>
              <a:sym typeface="Open Sans Italics" panose="020B0606030504020204"/>
            </a:endParaRPr>
          </a:p>
          <a:p>
            <a:pPr algn="just">
              <a:lnSpc>
                <a:spcPts val="2945"/>
              </a:lnSpc>
              <a:spcBef>
                <a:spcPct val="0"/>
              </a:spcBef>
            </a:pPr>
            <a:r>
              <a:rPr lang="en-US" sz="2000"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Price </a:t>
            </a:r>
            <a:r>
              <a:rPr lang="en-US" sz="2105"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rPr>
              <a:t>: </a:t>
            </a:r>
            <a:endParaRPr lang="en-US" sz="2105" b="1" dirty="0" smtClean="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2945"/>
              </a:lnSpc>
              <a:spcBef>
                <a:spcPct val="0"/>
              </a:spcBef>
            </a:pPr>
            <a:endParaRPr lang="en-US" sz="2105"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a:p>
            <a:pPr algn="just">
              <a:lnSpc>
                <a:spcPts val="2945"/>
              </a:lnSpc>
              <a:spcBef>
                <a:spcPct val="0"/>
              </a:spcBef>
            </a:pPr>
            <a:r>
              <a:rPr lang="en-US" sz="3200" dirty="0" smtClean="0">
                <a:solidFill>
                  <a:srgbClr val="000000"/>
                </a:solidFill>
                <a:latin typeface="Forum" panose="02000000000000000000"/>
                <a:ea typeface="Forum" panose="02000000000000000000"/>
                <a:cs typeface="Forum" panose="02000000000000000000"/>
                <a:sym typeface="Forum" panose="02000000000000000000"/>
              </a:rPr>
              <a:t>50 000 MGA / kg </a:t>
            </a:r>
            <a:endParaRPr lang="en-US" sz="2800" b="1" dirty="0">
              <a:solidFill>
                <a:srgbClr val="000000"/>
              </a:solidFill>
              <a:latin typeface="Open Sans Bold" panose="020B0806030504020204"/>
              <a:ea typeface="Open Sans Bold" panose="020B0806030504020204"/>
              <a:cs typeface="Open Sans Bold" panose="020B0806030504020204"/>
              <a:sym typeface="Open Sans Bold" panose="020B0806030504020204"/>
            </a:endParaRPr>
          </a:p>
        </p:txBody>
      </p:sp>
      <p:sp>
        <p:nvSpPr>
          <p:cNvPr id="8" name="TextBox 8"/>
          <p:cNvSpPr txBox="1"/>
          <p:nvPr/>
        </p:nvSpPr>
        <p:spPr>
          <a:xfrm>
            <a:off x="5410200" y="1104900"/>
            <a:ext cx="7902762" cy="487056"/>
          </a:xfrm>
          <a:prstGeom prst="rect">
            <a:avLst/>
          </a:prstGeom>
        </p:spPr>
        <p:txBody>
          <a:bodyPr lIns="0" tIns="0" rIns="0" bIns="0" rtlCol="0" anchor="t">
            <a:spAutoFit/>
          </a:bodyPr>
          <a:lstStyle/>
          <a:p>
            <a:pPr algn="ctr">
              <a:lnSpc>
                <a:spcPts val="4060"/>
              </a:lnSpc>
            </a:pPr>
            <a:r>
              <a:rPr lang="en-US" sz="2800" dirty="0">
                <a:solidFill>
                  <a:srgbClr val="000000"/>
                </a:solidFill>
                <a:latin typeface="Open Sans" panose="020B0606030504020204"/>
                <a:ea typeface="Open Sans" panose="020B0606030504020204"/>
                <a:cs typeface="Open Sans" panose="020B0606030504020204"/>
                <a:sym typeface="Open Sans" panose="020B0606030504020204"/>
              </a:rPr>
              <a:t>The Authentic Taste of the Indian Ocean</a:t>
            </a:r>
            <a:endParaRPr lang="en-US" sz="2800" dirty="0">
              <a:solidFill>
                <a:srgbClr val="000000"/>
              </a:solidFill>
              <a:latin typeface="Open Sans" panose="020B0606030504020204"/>
              <a:ea typeface="Open Sans" panose="020B0606030504020204"/>
              <a:cs typeface="Open Sans" panose="020B0606030504020204"/>
              <a:sym typeface="Open Sans" panose="020B0606030504020204"/>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4703</Words>
  <Application>WPS Presentation</Application>
  <PresentationFormat>Personnalisé</PresentationFormat>
  <Paragraphs>166</Paragraphs>
  <Slides>12</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12</vt:i4>
      </vt:variant>
    </vt:vector>
  </HeadingPairs>
  <TitlesOfParts>
    <vt:vector size="27" baseType="lpstr">
      <vt:lpstr>Arial</vt:lpstr>
      <vt:lpstr>SimSun</vt:lpstr>
      <vt:lpstr>Wingdings</vt:lpstr>
      <vt:lpstr>Tenor Sans</vt:lpstr>
      <vt:lpstr>Forum</vt:lpstr>
      <vt:lpstr>Forum</vt:lpstr>
      <vt:lpstr>Open Sans</vt:lpstr>
      <vt:lpstr>Arial</vt:lpstr>
      <vt:lpstr>Open Sans Bold</vt:lpstr>
      <vt:lpstr>Open Sans</vt:lpstr>
      <vt:lpstr>Open Sans Italics</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Simple Aesthetic Pnillaresentation Skincare Product</dc:title>
  <dc:creator>joella</dc:creator>
  <cp:lastModifiedBy>Faneva Loïc Razafimamonjy</cp:lastModifiedBy>
  <cp:revision>66</cp:revision>
  <dcterms:created xsi:type="dcterms:W3CDTF">2006-08-16T00:00:00Z</dcterms:created>
  <dcterms:modified xsi:type="dcterms:W3CDTF">2025-06-05T19:57:29Z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53CE5AD386A642BFAA44B306DC293E9B_12</vt:lpwstr>
  </property>
  <property fmtid="{D5CDD505-2E9C-101B-9397-08002B2CF9AE}" pid="3" name="KSOProductBuildVer">
    <vt:lpwstr>1036-12.2.0.21179</vt:lpwstr>
  </property>
</Properties>
</file>